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charts/chart2.xml" ContentType="application/vnd.openxmlformats-officedocument.drawingml.chart+xml"/>
  <Override PartName="/ppt/charts/chart1.xml" ContentType="application/vnd.openxmlformats-officedocument.drawingml.chart+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media/image14.png" ContentType="image/png"/>
  <Override PartName="/ppt/media/image13.png" ContentType="image/png"/>
  <Override PartName="/ppt/media/image12.png" ContentType="image/png"/>
  <Override PartName="/ppt/media/image11.png" ContentType="image/png"/>
  <Override PartName="/ppt/media/image10.png" ContentType="image/png"/>
  <Override PartName="/ppt/media/image9.png" ContentType="image/png"/>
  <Override PartName="/ppt/media/image7.png" ContentType="image/pn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8.png" ContentType="image/png"/>
  <Override PartName="/ppt/media/image1.jpeg" ContentType="image/jpeg"/>
  <Override PartName="/ppt/theme/theme2.xml" ContentType="application/vnd.openxmlformats-officedocument.theme+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Lst>
  <p:sldSz cx="9144000" cy="6858000"/>
  <p:notesSz cx="9144000" cy="6858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
</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stacked"/>
        <c:ser>
          <c:idx val="0"/>
          <c:order val="0"/>
          <c:tx>
            <c:strRef>
              <c:f>label 1</c:f>
              <c:strCache>
                <c:ptCount val="1"/>
                <c:pt idx="0">
                  <c:v/>
                </c:pt>
              </c:strCache>
            </c:strRef>
          </c:tx>
          <c:spPr>
            <a:solidFill>
              <a:srgbClr val="e46c0a"/>
            </a:solidFill>
            <a:ln w="9360">
              <a:solidFill>
                <a:srgbClr val="f9f9f9"/>
              </a:solidFill>
              <a:round/>
            </a:ln>
          </c:spPr>
          <c:cat>
            <c:strRef>
              <c:f>categories</c:f>
              <c:strCache>
                <c:ptCount val="14"/>
                <c:pt idx="0">
                  <c:v>Rechts- und Wirtschaftswi.</c:v>
                </c:pt>
                <c:pt idx="1">
                  <c:v>Gesellschafts- und Geschichtswis.</c:v>
                </c:pt>
                <c:pt idx="2">
                  <c:v>Humanwissenschaften</c:v>
                </c:pt>
                <c:pt idx="3">
                  <c:v>Mathematik</c:v>
                </c:pt>
                <c:pt idx="4">
                  <c:v>Physik</c:v>
                </c:pt>
                <c:pt idx="5">
                  <c:v>Chemie</c:v>
                </c:pt>
                <c:pt idx="6">
                  <c:v>Biologie</c:v>
                </c:pt>
                <c:pt idx="7">
                  <c:v>Material- und Geowissenschaften</c:v>
                </c:pt>
                <c:pt idx="8">
                  <c:v>Bauingenieurwesen und Geodäsie</c:v>
                </c:pt>
                <c:pt idx="9">
                  <c:v>Architektur</c:v>
                </c:pt>
                <c:pt idx="10">
                  <c:v>Maschienenbau</c:v>
                </c:pt>
                <c:pt idx="11">
                  <c:v>Elektrotechnik und Informationstechnik</c:v>
                </c:pt>
                <c:pt idx="12">
                  <c:v>Informatik</c:v>
                </c:pt>
                <c:pt idx="13">
                  <c:v>Durchschnitt*</c:v>
                </c:pt>
              </c:strCache>
            </c:strRef>
          </c:cat>
          <c:val>
            <c:numRef>
              <c:f>0</c:f>
              <c:numCache>
                <c:formatCode>General</c:formatCode>
                <c:ptCount val="14"/>
                <c:pt idx="0">
                  <c:v>0.161</c:v>
                </c:pt>
                <c:pt idx="1">
                  <c:v>0.088</c:v>
                </c:pt>
                <c:pt idx="2">
                  <c:v>0.072</c:v>
                </c:pt>
                <c:pt idx="3">
                  <c:v>0.256</c:v>
                </c:pt>
                <c:pt idx="4">
                  <c:v>0.31</c:v>
                </c:pt>
                <c:pt idx="5">
                  <c:v>0.233</c:v>
                </c:pt>
                <c:pt idx="6">
                  <c:v>0.132</c:v>
                </c:pt>
                <c:pt idx="7">
                  <c:v>0.227</c:v>
                </c:pt>
                <c:pt idx="8">
                  <c:v>0.161</c:v>
                </c:pt>
                <c:pt idx="9">
                  <c:v>0.047</c:v>
                </c:pt>
                <c:pt idx="10">
                  <c:v>0.269</c:v>
                </c:pt>
                <c:pt idx="11">
                  <c:v>0.147</c:v>
                </c:pt>
                <c:pt idx="12">
                  <c:v>0.106</c:v>
                </c:pt>
                <c:pt idx="13">
                  <c:v>0.172</c:v>
                </c:pt>
              </c:numCache>
            </c:numRef>
          </c:val>
        </c:ser>
        <c:gapWidth val="150"/>
        <c:overlap val="100"/>
        <c:axId val="28474"/>
        <c:axId val="8136"/>
      </c:barChart>
      <c:catAx>
        <c:axId val="28474"/>
        <c:scaling>
          <c:orientation val="minMax"/>
        </c:scaling>
        <c:delete val="0"/>
        <c:axPos val="b"/>
        <c:majorTickMark val="out"/>
        <c:minorTickMark val="none"/>
        <c:tickLblPos val="nextTo"/>
        <c:spPr>
          <a:ln w="9360">
            <a:solidFill>
              <a:srgbClr val="878787"/>
            </a:solidFill>
            <a:round/>
          </a:ln>
        </c:spPr>
        <c:crossAx val="8136"/>
        <c:crossesAt val="0"/>
        <c:auto val="1"/>
        <c:lblAlgn val="ctr"/>
        <c:lblOffset val="100"/>
      </c:catAx>
      <c:valAx>
        <c:axId val="8136"/>
        <c:scaling>
          <c:orientation val="minMax"/>
        </c:scaling>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28474"/>
        <c:crossesAt val="0"/>
      </c:valAx>
      <c:spPr>
        <a:noFill/>
        <a:ln>
          <a:noFill/>
        </a:ln>
      </c:spPr>
    </c:plotArea>
    <c:plotVisOnly val="1"/>
  </c:chart>
  <c:spPr>
    <a:noFill/>
    <a:ln>
      <a:noFill/>
    </a:ln>
  </c:spPr>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stacked"/>
        <c:ser>
          <c:idx val="0"/>
          <c:order val="0"/>
          <c:tx>
            <c:strRef>
              <c:f>label 1</c:f>
              <c:strCache>
                <c:ptCount val="1"/>
                <c:pt idx="0">
                  <c:v/>
                </c:pt>
              </c:strCache>
            </c:strRef>
          </c:tx>
          <c:spPr>
            <a:solidFill>
              <a:srgbClr val="e46c0a"/>
            </a:solidFill>
            <a:ln w="9360">
              <a:solidFill>
                <a:srgbClr val="f9f9f9"/>
              </a:solidFill>
              <a:round/>
            </a:ln>
          </c:spPr>
          <c:cat>
            <c:strRef>
              <c:f>categories</c:f>
              <c:strCache>
                <c:ptCount val="14"/>
                <c:pt idx="0">
                  <c:v>Rechts- und Wirtschaftswi.</c:v>
                </c:pt>
                <c:pt idx="1">
                  <c:v>Gesellschafts- und Geschichtswis.</c:v>
                </c:pt>
                <c:pt idx="2">
                  <c:v>Humanwissenschaften</c:v>
                </c:pt>
                <c:pt idx="3">
                  <c:v>Mathematik</c:v>
                </c:pt>
                <c:pt idx="4">
                  <c:v>Physik</c:v>
                </c:pt>
                <c:pt idx="5">
                  <c:v>Chemie</c:v>
                </c:pt>
                <c:pt idx="6">
                  <c:v>Biologie</c:v>
                </c:pt>
                <c:pt idx="7">
                  <c:v>Material- und Geowissenschaften</c:v>
                </c:pt>
                <c:pt idx="8">
                  <c:v>Bauingenieurwesen und Geodäsie</c:v>
                </c:pt>
                <c:pt idx="9">
                  <c:v>Architektur</c:v>
                </c:pt>
                <c:pt idx="10">
                  <c:v>Maschienenbau</c:v>
                </c:pt>
                <c:pt idx="11">
                  <c:v>Elektrotechnik und Informationstechnik</c:v>
                </c:pt>
                <c:pt idx="12">
                  <c:v>Informatik</c:v>
                </c:pt>
                <c:pt idx="13">
                  <c:v>Durchschnitt*</c:v>
                </c:pt>
              </c:strCache>
            </c:strRef>
          </c:cat>
          <c:val>
            <c:numRef>
              <c:f>0</c:f>
              <c:numCache>
                <c:formatCode>General</c:formatCode>
                <c:ptCount val="14"/>
                <c:pt idx="0">
                  <c:v>0.161</c:v>
                </c:pt>
                <c:pt idx="1">
                  <c:v>0.088</c:v>
                </c:pt>
                <c:pt idx="2">
                  <c:v>0.072</c:v>
                </c:pt>
                <c:pt idx="3">
                  <c:v>0.256</c:v>
                </c:pt>
                <c:pt idx="4">
                  <c:v>0.31</c:v>
                </c:pt>
                <c:pt idx="5">
                  <c:v>0.233</c:v>
                </c:pt>
                <c:pt idx="6">
                  <c:v>0.132</c:v>
                </c:pt>
                <c:pt idx="7">
                  <c:v>0.227</c:v>
                </c:pt>
                <c:pt idx="8">
                  <c:v>0.161</c:v>
                </c:pt>
                <c:pt idx="9">
                  <c:v>0.047</c:v>
                </c:pt>
                <c:pt idx="10">
                  <c:v>0.269</c:v>
                </c:pt>
                <c:pt idx="11">
                  <c:v>0.147</c:v>
                </c:pt>
                <c:pt idx="12">
                  <c:v>0.106</c:v>
                </c:pt>
                <c:pt idx="13">
                  <c:v>0.172</c:v>
                </c:pt>
              </c:numCache>
            </c:numRef>
          </c:val>
        </c:ser>
        <c:gapWidth val="150"/>
        <c:overlap val="100"/>
        <c:axId val="16874"/>
        <c:axId val="32721"/>
      </c:barChart>
      <c:catAx>
        <c:axId val="16874"/>
        <c:scaling>
          <c:orientation val="minMax"/>
        </c:scaling>
        <c:delete val="0"/>
        <c:axPos val="b"/>
        <c:majorTickMark val="out"/>
        <c:minorTickMark val="none"/>
        <c:tickLblPos val="nextTo"/>
        <c:spPr>
          <a:ln w="9360">
            <a:solidFill>
              <a:srgbClr val="878787"/>
            </a:solidFill>
            <a:round/>
          </a:ln>
        </c:spPr>
        <c:crossAx val="32721"/>
        <c:crossesAt val="0"/>
        <c:auto val="1"/>
        <c:lblAlgn val="ctr"/>
        <c:lblOffset val="100"/>
      </c:catAx>
      <c:valAx>
        <c:axId val="32721"/>
        <c:scaling>
          <c:orientation val="minMax"/>
          <c:max val="1"/>
        </c:scaling>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16874"/>
        <c:crossesAt val="0"/>
      </c:valAx>
      <c:spPr>
        <a:noFill/>
        <a:ln>
          <a:noFill/>
        </a:ln>
      </c:spPr>
    </c:plotArea>
    <c:plotVisOnly val="1"/>
  </c:chart>
  <c:spPr>
    <a:noFill/>
    <a:ln>
      <a:noFill/>
    </a:ln>
  </c:spPr>
</c:chartSpace>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PlaceHolder 1"/>
          <p:cNvSpPr>
            <a:spLocks noGrp="1"/>
          </p:cNvSpPr>
          <p:nvPr>
            <p:ph type="body"/>
          </p:nvPr>
        </p:nvSpPr>
        <p:spPr>
          <a:xfrm>
            <a:off x="756000" y="5078520"/>
            <a:ext cx="6047640" cy="4811040"/>
          </a:xfrm>
          <a:prstGeom prst="rect">
            <a:avLst/>
          </a:prstGeom>
        </p:spPr>
        <p:txBody>
          <a:bodyPr wrap="none" lIns="0" rIns="0" tIns="0" bIns="0"/>
          <a:p>
            <a:r>
              <a:rPr lang="de-DE"/>
              <a:t>Klicken Sie, um das Format der Notizen zu bearbeiten</a:t>
            </a:r>
            <a:endParaRPr/>
          </a:p>
        </p:txBody>
      </p:sp>
      <p:sp>
        <p:nvSpPr>
          <p:cNvPr id="42" name="PlaceHolder 2"/>
          <p:cNvSpPr>
            <a:spLocks noGrp="1"/>
          </p:cNvSpPr>
          <p:nvPr>
            <p:ph type="hdr"/>
          </p:nvPr>
        </p:nvSpPr>
        <p:spPr>
          <a:xfrm>
            <a:off x="0" y="0"/>
            <a:ext cx="3280680" cy="534240"/>
          </a:xfrm>
          <a:prstGeom prst="rect">
            <a:avLst/>
          </a:prstGeom>
        </p:spPr>
        <p:txBody>
          <a:bodyPr wrap="none" lIns="0" rIns="0" tIns="0" bIns="0"/>
          <a:p>
            <a:r>
              <a:rPr lang="de-DE" sz="1400"/>
              <a:t>&lt;Kopfzeile&gt;</a:t>
            </a:r>
            <a:endParaRPr/>
          </a:p>
        </p:txBody>
      </p:sp>
      <p:sp>
        <p:nvSpPr>
          <p:cNvPr id="43" name="PlaceHolder 3"/>
          <p:cNvSpPr>
            <a:spLocks noGrp="1"/>
          </p:cNvSpPr>
          <p:nvPr>
            <p:ph type="dt"/>
          </p:nvPr>
        </p:nvSpPr>
        <p:spPr>
          <a:xfrm>
            <a:off x="4278960" y="0"/>
            <a:ext cx="3280680" cy="534240"/>
          </a:xfrm>
          <a:prstGeom prst="rect">
            <a:avLst/>
          </a:prstGeom>
        </p:spPr>
        <p:txBody>
          <a:bodyPr wrap="none" lIns="0" rIns="0" tIns="0" bIns="0"/>
          <a:p>
            <a:pPr algn="r"/>
            <a:r>
              <a:rPr lang="de-DE" sz="1400"/>
              <a:t>&lt;Datum/Uhrzeit&gt;</a:t>
            </a:r>
            <a:endParaRPr/>
          </a:p>
        </p:txBody>
      </p:sp>
      <p:sp>
        <p:nvSpPr>
          <p:cNvPr id="44" name="PlaceHolder 4"/>
          <p:cNvSpPr>
            <a:spLocks noGrp="1"/>
          </p:cNvSpPr>
          <p:nvPr>
            <p:ph type="ftr"/>
          </p:nvPr>
        </p:nvSpPr>
        <p:spPr>
          <a:xfrm>
            <a:off x="0" y="10157400"/>
            <a:ext cx="3280680" cy="534240"/>
          </a:xfrm>
          <a:prstGeom prst="rect">
            <a:avLst/>
          </a:prstGeom>
        </p:spPr>
        <p:txBody>
          <a:bodyPr wrap="none" lIns="0" rIns="0" tIns="0" bIns="0" anchor="b"/>
          <a:p>
            <a:r>
              <a:rPr lang="de-DE" sz="1400"/>
              <a:t>&lt;Fußzeile&gt;</a:t>
            </a:r>
            <a:endParaRPr/>
          </a:p>
        </p:txBody>
      </p:sp>
      <p:sp>
        <p:nvSpPr>
          <p:cNvPr id="45" name="PlaceHolder 5"/>
          <p:cNvSpPr>
            <a:spLocks noGrp="1"/>
          </p:cNvSpPr>
          <p:nvPr>
            <p:ph type="sldNum"/>
          </p:nvPr>
        </p:nvSpPr>
        <p:spPr>
          <a:xfrm>
            <a:off x="4278960" y="10157400"/>
            <a:ext cx="3280680" cy="534240"/>
          </a:xfrm>
          <a:prstGeom prst="rect">
            <a:avLst/>
          </a:prstGeom>
        </p:spPr>
        <p:txBody>
          <a:bodyPr wrap="none" lIns="0" rIns="0" tIns="0" bIns="0" anchor="b"/>
          <a:p>
            <a:pPr algn="r"/>
            <a:fld id="{1AA6CE32-D3C1-4732-8BE9-CF126D65BA5D}" type="slidenum">
              <a:rPr lang="de-DE" sz="1400"/>
              <a:t>&lt;Nummer&gt;</a:t>
            </a:fld>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lang="de-DE" sz="1600"/>
              <a:t>Kommende Woche von Montag bis Donnerstag finden an der TU-Darmstadt wieder die Hochschulwahlen statt. </a:t>
            </a:r>
            <a:endParaRPr/>
          </a:p>
          <a:p>
            <a:pPr>
              <a:lnSpc>
                <a:spcPct val="150000"/>
              </a:lnSpc>
            </a:pPr>
            <a:r>
              <a:rPr lang="de-DE" sz="1600"/>
              <a:t>Ihr könnt Mittags wählen gehen und zwar in der Mensa Stadtmitte und auf der Lichtwiese im Hörsaalmedienzentrum</a:t>
            </a:r>
            <a:endParaRPr/>
          </a:p>
          <a:p>
            <a:pPr>
              <a:lnSpc>
                <a:spcPct val="150000"/>
              </a:lnSpc>
            </a:pPr>
            <a:r>
              <a:rPr lang="de-DE" sz="1600"/>
              <a:t>
</a:t>
            </a:r>
            <a:endParaRPr/>
          </a:p>
          <a:p>
            <a:pPr>
              <a:lnSpc>
                <a:spcPct val="150000"/>
              </a:lnSpc>
            </a:pPr>
            <a:r>
              <a:rPr lang="de-DE" sz="1600"/>
              <a:t>Dazu wollen wir euch einen kurzen Überblick geben wieso ihr wählen gehen solltet und wen ihr überhaupt wählen könnt.</a:t>
            </a:r>
            <a:endParaRPr/>
          </a:p>
          <a:p>
            <a:pPr>
              <a:lnSpc>
                <a:spcPct val="150000"/>
              </a:lnSpc>
            </a:pPr>
            <a:r>
              <a:rPr lang="de-DE" sz="1600"/>
              <a:t>
</a:t>
            </a:r>
            <a:endParaRPr/>
          </a:p>
          <a:p>
            <a:pPr>
              <a:lnSpc>
                <a:spcPct val="150000"/>
              </a:lnSpc>
            </a:pPr>
            <a:r>
              <a:rPr lang="de-DE" sz="1600"/>
              <a:t>Schenkt uns bitte für 3 Minuten eure Aufmerksamkeit.</a:t>
            </a:r>
            <a:endParaRPr/>
          </a:p>
          <a:p>
            <a:pPr>
              <a:lnSpc>
                <a:spcPct val="150000"/>
              </a:lnSpc>
            </a:pPr>
            <a:endParaRPr/>
          </a:p>
        </p:txBody>
      </p:sp>
      <p:sp>
        <p:nvSpPr>
          <p:cNvPr id="90" name="TextShape 2"/>
          <p:cNvSpPr txBox="1"/>
          <p:nvPr/>
        </p:nvSpPr>
        <p:spPr>
          <a:xfrm>
            <a:off x="0" y="0"/>
            <a:ext cx="360" cy="360"/>
          </a:xfrm>
          <a:prstGeom prst="rect">
            <a:avLst/>
          </a:prstGeom>
        </p:spPr>
        <p:txBody>
          <a:bodyPr lIns="90000" rIns="90000" tIns="45000" bIns="45000"/>
          <a:p>
            <a:pPr>
              <a:lnSpc>
                <a:spcPct val="100000"/>
              </a:lnSpc>
            </a:pPr>
            <a:fld id="{330842A6-BF47-4F60-9ED7-52619EF362BE}" type="slidenum">
              <a:rPr lang="de-DE">
                <a:solidFill>
                  <a:srgbClr val="000000"/>
                </a:solidFill>
                <a:latin typeface="+mn-lt"/>
                <a:ea typeface="+mn-ea"/>
              </a:rPr>
              <a:t>&lt;Nummer&gt;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lang="de-DE"/>
              <a:t>Wenn ihr wählen geht bekommt ihr 4 Zettel, da ihr 4 verschiedene Gremien wählen könnt.</a:t>
            </a:r>
            <a:r>
              <a:rPr lang="de-DE"/>
              <a:t>
</a:t>
            </a:r>
            <a:endParaRPr/>
          </a:p>
          <a:p>
            <a:pPr>
              <a:lnSpc>
                <a:spcPct val="150000"/>
              </a:lnSpc>
            </a:pPr>
            <a:r>
              <a:rPr lang="de-DE"/>
              <a:t>Im </a:t>
            </a:r>
            <a:r>
              <a:rPr b="1" lang="de-DE"/>
              <a:t>Fachbereichsrat</a:t>
            </a:r>
            <a:r>
              <a:rPr lang="de-DE"/>
              <a:t> (FBR) sitzen Veterter der Studierendenschaft, der Professoren, der WiMis und der Mitarbeiter zusammen und entscheiden über die wichtigste Belange am Fachbereich, wie zum Beispiel über die Verteilung der Gelder. Sie gestalten auch die Lehrpläne.</a:t>
            </a:r>
            <a:endParaRPr/>
          </a:p>
          <a:p>
            <a:pPr>
              <a:lnSpc>
                <a:spcPct val="150000"/>
              </a:lnSpc>
            </a:pPr>
            <a:r>
              <a:rPr lang="de-DE"/>
              <a:t>Der Fachbereichsrat (FBR) hat verschiedene Ausschüsse, wie zum Beispiel den Prüfungausschus, welcher rechtliche Entscheidungen treffen kann, wie unter anderen über die Aberkennung von Titel von Ministerinnen.</a:t>
            </a:r>
            <a:endParaRPr/>
          </a:p>
          <a:p>
            <a:pPr>
              <a:lnSpc>
                <a:spcPct val="150000"/>
              </a:lnSpc>
            </a:pPr>
            <a:r>
              <a:rPr lang="de-DE"/>
              <a:t>Der Fachbereichsrat entscheidet auch über neue Professuren am Fachbereich (FB).</a:t>
            </a:r>
            <a:endParaRPr/>
          </a:p>
          <a:p>
            <a:pPr>
              <a:lnSpc>
                <a:spcPct val="150000"/>
              </a:lnSpc>
            </a:pPr>
            <a:endParaRPr/>
          </a:p>
          <a:p>
            <a:pPr>
              <a:lnSpc>
                <a:spcPct val="150000"/>
              </a:lnSpc>
            </a:pPr>
            <a:r>
              <a:rPr lang="de-DE"/>
              <a:t>Der </a:t>
            </a:r>
            <a:r>
              <a:rPr b="1" lang="de-DE"/>
              <a:t>Fachschaftsrat</a:t>
            </a:r>
            <a:r>
              <a:rPr lang="de-DE"/>
              <a:t> (FSR) ist im Grunde die aktive Fachschaft.</a:t>
            </a:r>
            <a:endParaRPr/>
          </a:p>
          <a:p>
            <a:pPr>
              <a:lnSpc>
                <a:spcPct val="150000"/>
              </a:lnSpc>
            </a:pPr>
            <a:r>
              <a:rPr lang="de-DE"/>
              <a:t>Die Fachschaft (FS) setzt sich direkt  und aktiv für die Belange der Studierenden eines Fachbereichs ein und  kommuniziert zudem über Fachbereichsgrenzen hinweg mit anderen  Fachschaften. </a:t>
            </a:r>
            <a:endParaRPr/>
          </a:p>
          <a:p>
            <a:pPr>
              <a:lnSpc>
                <a:spcPct val="150000"/>
              </a:lnSpc>
            </a:pPr>
            <a:endParaRPr/>
          </a:p>
          <a:p>
            <a:pPr>
              <a:lnSpc>
                <a:spcPct val="150000"/>
              </a:lnSpc>
            </a:pPr>
            <a:r>
              <a:rPr b="1" lang="de-DE"/>
              <a:t>Auf Fachbereichsebene könnt ihr einzelne Personen wählen. Selbstreden habt ihr so viele Stimmen, wie Personen zu wählen sind.</a:t>
            </a:r>
            <a:endParaRPr/>
          </a:p>
          <a:p>
            <a:pPr>
              <a:lnSpc>
                <a:spcPct val="150000"/>
              </a:lnSpc>
            </a:pPr>
            <a:r>
              <a:rPr lang="de-DE"/>
              <a:t>
</a:t>
            </a:r>
            <a:endParaRPr/>
          </a:p>
        </p:txBody>
      </p:sp>
      <p:sp>
        <p:nvSpPr>
          <p:cNvPr id="92" name="TextShape 2"/>
          <p:cNvSpPr txBox="1"/>
          <p:nvPr/>
        </p:nvSpPr>
        <p:spPr>
          <a:xfrm>
            <a:off x="0" y="0"/>
            <a:ext cx="360" cy="360"/>
          </a:xfrm>
          <a:prstGeom prst="rect">
            <a:avLst/>
          </a:prstGeom>
        </p:spPr>
        <p:txBody>
          <a:bodyPr lIns="90000" rIns="90000" tIns="45000" bIns="45000"/>
          <a:p>
            <a:pPr>
              <a:lnSpc>
                <a:spcPct val="100000"/>
              </a:lnSpc>
            </a:pPr>
            <a:fld id="{6493A1FC-2F5B-4F72-BB15-25D9A98B891C}" type="slidenum">
              <a:rPr lang="de-DE">
                <a:solidFill>
                  <a:srgbClr val="000000"/>
                </a:solidFill>
                <a:latin typeface="+mn-lt"/>
                <a:ea typeface="+mn-ea"/>
              </a:rPr>
              <a:t>&lt;Nummer&gt;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lang="de-DE"/>
              <a:t>Auf </a:t>
            </a:r>
            <a:r>
              <a:rPr b="1" lang="de-DE"/>
              <a:t>universitärer Ebene </a:t>
            </a:r>
            <a:r>
              <a:rPr lang="de-DE"/>
              <a:t>wählt ihr 15 Studierende in die </a:t>
            </a:r>
            <a:r>
              <a:rPr b="1" lang="de-DE"/>
              <a:t>Universitätsversammlung</a:t>
            </a:r>
            <a:r>
              <a:rPr lang="de-DE"/>
              <a:t> (UV), diese hat insgesammt 61 Sitze.</a:t>
            </a:r>
            <a:endParaRPr/>
          </a:p>
          <a:p>
            <a:pPr>
              <a:lnSpc>
                <a:spcPct val="150000"/>
              </a:lnSpc>
            </a:pPr>
            <a:endParaRPr/>
          </a:p>
          <a:p>
            <a:pPr>
              <a:lnSpc>
                <a:spcPct val="150000"/>
              </a:lnSpc>
            </a:pPr>
            <a:r>
              <a:rPr lang="de-DE"/>
              <a:t>In der Universitätsversammlung werden die Grundsätze der TU bestimmt. Dazu gehören Stellungnahmen insbesondere zu Grundsatzfragen der Entwicklung der Universität, des Lehr- und Studienbetriebes und des wissen-schaftlichen Nachwuchses, sowie die Wahl einer Präsidentin oder eines Präsidenten und den VizepräsidentInnen. Im Februar 2013 wurde Präsident Prömel von der UV denkbar knapp im Amt für weitere 6 Jahre bestätigt. </a:t>
            </a:r>
            <a:endParaRPr/>
          </a:p>
          <a:p>
            <a:pPr>
              <a:lnSpc>
                <a:spcPct val="150000"/>
              </a:lnSpc>
            </a:pPr>
            <a:endParaRPr/>
          </a:p>
          <a:p>
            <a:pPr>
              <a:lnSpc>
                <a:spcPct val="150000"/>
              </a:lnSpc>
            </a:pPr>
            <a:r>
              <a:rPr lang="de-DE"/>
              <a:t>In der UV werden die 4 studentischen SenatorInnen gewählt. In den monatlichen Sitzungen werden die alltäglichen Geschicke der TU beraten und beschlossen.</a:t>
            </a:r>
            <a:endParaRPr/>
          </a:p>
          <a:p>
            <a:pPr>
              <a:lnSpc>
                <a:spcPct val="150000"/>
              </a:lnSpc>
            </a:pPr>
            <a:r>
              <a:rPr lang="de-DE"/>
              <a:t>
</a:t>
            </a:r>
            <a:endParaRPr/>
          </a:p>
        </p:txBody>
      </p:sp>
      <p:sp>
        <p:nvSpPr>
          <p:cNvPr id="94" name="TextShape 2"/>
          <p:cNvSpPr txBox="1"/>
          <p:nvPr/>
        </p:nvSpPr>
        <p:spPr>
          <a:xfrm>
            <a:off x="0" y="0"/>
            <a:ext cx="360" cy="360"/>
          </a:xfrm>
          <a:prstGeom prst="rect">
            <a:avLst/>
          </a:prstGeom>
        </p:spPr>
        <p:txBody>
          <a:bodyPr lIns="90000" rIns="90000" tIns="45000" bIns="45000"/>
          <a:p>
            <a:pPr>
              <a:lnSpc>
                <a:spcPct val="100000"/>
              </a:lnSpc>
            </a:pPr>
            <a:fld id="{C142FC4F-FF38-4CEB-A7B2-FDB9024637A2}" type="slidenum">
              <a:rPr lang="de-DE">
                <a:solidFill>
                  <a:srgbClr val="000000"/>
                </a:solidFill>
                <a:latin typeface="+mn-lt"/>
                <a:ea typeface="+mn-ea"/>
              </a:rPr>
              <a:t>&lt;Nummer&gt;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lang="de-DE"/>
              <a:t>Die Studierendeschaft ist eine selbständige Organisation innherhalb der Universität und hat daher eine eigene Struktur. </a:t>
            </a:r>
            <a:r>
              <a:rPr b="1" lang="de-DE"/>
              <a:t>Das höchste Gremium der Studierendenschaft ist das Studierendenparlament (StuPa).</a:t>
            </a:r>
            <a:endParaRPr/>
          </a:p>
          <a:p>
            <a:pPr>
              <a:lnSpc>
                <a:spcPct val="150000"/>
              </a:lnSpc>
            </a:pPr>
            <a:r>
              <a:rPr lang="de-DE"/>
              <a:t>Es besteht aus 31 Studierenden und ist unter anderem für die Wahl und Abwahl des Allgemeinen Studierendenausschusses (AStA) und den Haushalt der Studierendenschaft zuständig.</a:t>
            </a:r>
            <a:endParaRPr/>
          </a:p>
          <a:p>
            <a:pPr>
              <a:lnSpc>
                <a:spcPct val="150000"/>
              </a:lnSpc>
            </a:pPr>
            <a:r>
              <a:rPr lang="de-DE"/>
              <a:t>Hier wird entschieden, was mit dem Anteil vom Semesterbeitrag an die Studierendenschaft (11,50 €) passiert.</a:t>
            </a:r>
            <a:endParaRPr/>
          </a:p>
          <a:p>
            <a:pPr>
              <a:lnSpc>
                <a:spcPct val="150000"/>
              </a:lnSpc>
            </a:pPr>
            <a:endParaRPr/>
          </a:p>
          <a:p>
            <a:pPr>
              <a:lnSpc>
                <a:spcPct val="150000"/>
              </a:lnSpc>
            </a:pPr>
            <a:r>
              <a:rPr b="1" lang="de-DE"/>
              <a:t>Sowohl für die Universitätsversammlung als auch für das Studierendenparlament habt ihr jeweils eine Stimme und könnt damit eine der vier Listen wählen.</a:t>
            </a:r>
            <a:endParaRPr/>
          </a:p>
          <a:p>
            <a:pPr>
              <a:lnSpc>
                <a:spcPct val="150000"/>
              </a:lnSpc>
            </a:pPr>
            <a:r>
              <a:rPr lang="de-DE"/>
              <a:t>
</a:t>
            </a:r>
            <a:endParaRPr/>
          </a:p>
        </p:txBody>
      </p:sp>
      <p:sp>
        <p:nvSpPr>
          <p:cNvPr id="96" name="TextShape 2"/>
          <p:cNvSpPr txBox="1"/>
          <p:nvPr/>
        </p:nvSpPr>
        <p:spPr>
          <a:xfrm>
            <a:off x="0" y="0"/>
            <a:ext cx="360" cy="360"/>
          </a:xfrm>
          <a:prstGeom prst="rect">
            <a:avLst/>
          </a:prstGeom>
        </p:spPr>
        <p:txBody>
          <a:bodyPr lIns="90000" rIns="90000" tIns="45000" bIns="45000"/>
          <a:p>
            <a:pPr>
              <a:lnSpc>
                <a:spcPct val="100000"/>
              </a:lnSpc>
            </a:pPr>
            <a:fld id="{38CAA5ED-E8AE-42B0-9583-6B0A9BA61F8D}" type="slidenum">
              <a:rPr lang="de-DE">
                <a:solidFill>
                  <a:srgbClr val="000000"/>
                </a:solidFill>
                <a:latin typeface="+mn-lt"/>
                <a:ea typeface="+mn-ea"/>
              </a:rPr>
              <a:t>&lt;Nummer&gt;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PlaceHolder 1"/>
          <p:cNvSpPr>
            <a:spLocks noGrp="1"/>
          </p:cNvSpPr>
          <p:nvPr>
            <p:ph type="body"/>
          </p:nvPr>
        </p:nvSpPr>
        <p:spPr>
          <a:xfrm>
            <a:off x="0" y="0"/>
            <a:ext cx="360" cy="360"/>
          </a:xfrm>
          <a:prstGeom prst="rect">
            <a:avLst/>
          </a:prstGeom>
        </p:spPr>
        <p:txBody>
          <a:bodyPr lIns="90000" rIns="90000" tIns="45000" bIns="45000"/>
          <a:p>
            <a:r>
              <a:rPr lang="de-DE"/>
              <a:t>
</a:t>
            </a:r>
            <a:r>
              <a:rPr lang="de-DE"/>
              <a:t>Wenn ihr wählen geht bekommt ihr 4 Zettel, da ihr 4 verschiedene Gremien wählen könnt.</a:t>
            </a:r>
            <a:endParaRPr/>
          </a:p>
          <a:p>
            <a:r>
              <a:rPr lang="de-DE"/>
              <a:t>
</a:t>
            </a:r>
            <a:endParaRPr/>
          </a:p>
          <a:p>
            <a:r>
              <a:rPr lang="de-DE"/>
              <a:t>Im Fachbereichsrat (FBR) sitzen Veterter der Studierendenschaft, der Professoren, der WiMis und der Mitarbeiter zusammen und entscheiden über die wichtigste Belange am Fachbereich, wie zum Beispiel über die Verteilung der Gelder. Sie gestalten auch die Lehrpläne.</a:t>
            </a:r>
            <a:endParaRPr/>
          </a:p>
          <a:p>
            <a:r>
              <a:rPr lang="de-DE"/>
              <a:t>Der Fachbereichsrat (FBR) hat verschiedene Ausschüsse, wie zum Beispiel den Prüfungausschus, welcher rechtliche Entscheidungen treffen kann, wie unter anderen über die Aberkennung von Titel von Ministerinnen.</a:t>
            </a:r>
            <a:endParaRPr/>
          </a:p>
          <a:p>
            <a:r>
              <a:rPr lang="de-DE"/>
              <a:t>Der Fachbereichsrat entscheidet auch über neue Professuren am Fachbereich (FB).</a:t>
            </a:r>
            <a:endParaRPr/>
          </a:p>
          <a:p>
            <a:r>
              <a:rPr lang="de-DE"/>
              <a:t>
</a:t>
            </a:r>
            <a:endParaRPr/>
          </a:p>
          <a:p>
            <a:r>
              <a:rPr lang="de-DE"/>
              <a:t>Der Fachschaftsrat (FSR) ist im Grunde die aktive Fachschaft.</a:t>
            </a:r>
            <a:endParaRPr/>
          </a:p>
          <a:p>
            <a:r>
              <a:rPr lang="de-DE"/>
              <a:t>Die Fachschaft (FS) setzt sich direkt  und aktiv für die Belange der Studierenden eines Fachbereichs ein und  kommuniziert zudem über Fachbereichsgrenzen hinweg mit anderen  Fachschaften. </a:t>
            </a:r>
            <a:endParaRPr/>
          </a:p>
          <a:p>
            <a:r>
              <a:rPr lang="de-DE"/>
              <a:t>
</a:t>
            </a:r>
            <a:endParaRPr/>
          </a:p>
          <a:p>
            <a:r>
              <a:rPr lang="de-DE"/>
              <a:t>Auf Fachbereichsebene könnt ihr einzelne Personen wählen. Selbstreden habt ihr so viele Stimmen, wie Personen zu wählen sind.</a:t>
            </a:r>
            <a:endParaRPr/>
          </a:p>
          <a:p>
            <a:r>
              <a:rPr lang="de-DE"/>
              <a:t>
</a:t>
            </a:r>
            <a:endParaRPr/>
          </a:p>
          <a:p>
            <a:r>
              <a:rPr lang="de-DE"/>
              <a:t>Auf universitärer Ebene wählt ihr 15 Studierende in die Universitätsversammlung (UV), diese hat insgesammt 61 Sitze.</a:t>
            </a:r>
            <a:endParaRPr/>
          </a:p>
          <a:p>
            <a:r>
              <a:rPr lang="de-DE"/>
              <a:t>In der Universitätsversammlung werden die Grundsätze der TU bestimmt. Dazu gehören Stellungnahmen insbesondere zu Grundsatzfragen der Entwicklung der Universität, des Lehr- und Studienbetriebes und des wissen-schaftlichen Nachwuchses, sowie die Wahl einer Präsidentin oder eines Präsidenten und den VizepräsidentInnen. Im Februar 2013 wurde Präsident Prömel von der UV denkbar knapp im Amt für weitere 6 Jahre bestätigt. </a:t>
            </a:r>
            <a:endParaRPr/>
          </a:p>
          <a:p>
            <a:r>
              <a:rPr lang="de-DE"/>
              <a:t>In der UV werden die 4 studentischen SenatorInnen gewählt. In den monatlichen Sitzungen werden die alltäglichen Geschicke der TU beraten und beschlossen.</a:t>
            </a:r>
            <a:endParaRPr/>
          </a:p>
          <a:p>
            <a:r>
              <a:rPr lang="de-DE"/>
              <a:t>
</a:t>
            </a:r>
            <a:endParaRPr/>
          </a:p>
          <a:p>
            <a:r>
              <a:rPr lang="de-DE"/>
              <a:t>Die Studierendeschaft ist eine selbständige Organisation innherhalb der Universität und hat daher eine eigene Struktur. Das höchste Gremium der Studierendenschaft ist das Studierendenparlament (StuPa).</a:t>
            </a:r>
            <a:endParaRPr/>
          </a:p>
          <a:p>
            <a:r>
              <a:rPr lang="de-DE"/>
              <a:t>Es besteht aus 31 Studierenden und ist unter anderem für die Wahl und Abwahl des Allgemeinen Studierendenausschusses (AStA) und den Haushalt der Studierendenschaft zuständig.</a:t>
            </a:r>
            <a:endParaRPr/>
          </a:p>
          <a:p>
            <a:r>
              <a:rPr lang="de-DE"/>
              <a:t>Hier wird entschieden, was mit dem Anteil vom Semesterbeitrag an die Studierendenschaft (11,50 €) passiert.</a:t>
            </a:r>
            <a:endParaRPr/>
          </a:p>
          <a:p>
            <a:r>
              <a:rPr lang="de-DE"/>
              <a:t>
</a:t>
            </a:r>
            <a:endParaRPr/>
          </a:p>
          <a:p>
            <a:r>
              <a:rPr lang="de-DE"/>
              <a:t>Sowohl für die Universitätsversammlung als auch für das Studierendenparlament habt ihr jeweils eine Stimme und könnt damit eine der vier Listen wählen.</a:t>
            </a:r>
            <a:endParaRPr/>
          </a:p>
          <a:p>
            <a:r>
              <a:rPr lang="de-DE"/>
              <a:t>
</a:t>
            </a:r>
            <a:endParaRPr/>
          </a:p>
        </p:txBody>
      </p:sp>
      <p:sp>
        <p:nvSpPr>
          <p:cNvPr id="98" name="TextShape 2"/>
          <p:cNvSpPr txBox="1"/>
          <p:nvPr/>
        </p:nvSpPr>
        <p:spPr>
          <a:xfrm>
            <a:off x="0" y="0"/>
            <a:ext cx="360" cy="360"/>
          </a:xfrm>
          <a:prstGeom prst="rect">
            <a:avLst/>
          </a:prstGeom>
        </p:spPr>
        <p:txBody>
          <a:bodyPr lIns="90000" rIns="90000" tIns="45000" bIns="45000"/>
          <a:p>
            <a:pPr>
              <a:lnSpc>
                <a:spcPct val="100000"/>
              </a:lnSpc>
            </a:pPr>
            <a:fld id="{BD340678-E8EB-478F-8E94-609C4BAA9C51}" type="slidenum">
              <a:rPr lang="de-DE">
                <a:solidFill>
                  <a:srgbClr val="000000"/>
                </a:solidFill>
                <a:latin typeface="+mn-lt"/>
                <a:ea typeface="+mn-ea"/>
              </a:rPr>
              <a:t>&lt;Nummer&gt;</a:t>
            </a:fld>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b="1" lang="de-DE"/>
              <a:t>Details zu den einzelnen Punkten, für euch zum selbständigen Wiedergeben:</a:t>
            </a:r>
            <a:endParaRPr/>
          </a:p>
          <a:p>
            <a:pPr>
              <a:lnSpc>
                <a:spcPct val="150000"/>
              </a:lnSpc>
            </a:pPr>
            <a:endParaRPr/>
          </a:p>
          <a:p>
            <a:pPr>
              <a:lnSpc>
                <a:spcPct val="150000"/>
              </a:lnSpc>
            </a:pPr>
            <a:r>
              <a:rPr b="1" lang="de-DE"/>
              <a:t>RMV-Semesterticket</a:t>
            </a:r>
            <a:endParaRPr/>
          </a:p>
          <a:p>
            <a:pPr>
              <a:lnSpc>
                <a:spcPct val="150000"/>
              </a:lnSpc>
            </a:pPr>
            <a:r>
              <a:rPr lang="de-DE"/>
              <a:t>Das RMV-Semesterticket wurde vom Asta ausgehandelt und wird aus den Semesterbeiträgen bezahlt (110€ von den 202,20€).</a:t>
            </a:r>
            <a:endParaRPr/>
          </a:p>
          <a:p>
            <a:pPr>
              <a:lnSpc>
                <a:spcPct val="150000"/>
              </a:lnSpc>
            </a:pPr>
            <a:endParaRPr/>
          </a:p>
          <a:p>
            <a:pPr>
              <a:lnSpc>
                <a:spcPct val="150000"/>
              </a:lnSpc>
            </a:pPr>
            <a:r>
              <a:rPr lang="de-DE"/>
              <a:t>Der </a:t>
            </a:r>
            <a:r>
              <a:rPr b="1" lang="de-DE"/>
              <a:t>Schlosskeller</a:t>
            </a:r>
            <a:r>
              <a:rPr lang="de-DE"/>
              <a:t>, das </a:t>
            </a:r>
            <a:r>
              <a:rPr b="1" lang="de-DE"/>
              <a:t>603qm</a:t>
            </a:r>
            <a:r>
              <a:rPr lang="de-DE"/>
              <a:t> und auch die </a:t>
            </a:r>
            <a:r>
              <a:rPr b="1" lang="de-DE"/>
              <a:t>Fahrradwerkstatt</a:t>
            </a:r>
            <a:r>
              <a:rPr lang="de-DE"/>
              <a:t> sind Unternehmen/Gewerbe/Betriebe der Studierdenschaft und werden vom AStA beaufsichtigt.</a:t>
            </a:r>
            <a:endParaRPr/>
          </a:p>
          <a:p>
            <a:pPr>
              <a:lnSpc>
                <a:spcPct val="150000"/>
              </a:lnSpc>
            </a:pPr>
            <a:endParaRPr/>
          </a:p>
          <a:p>
            <a:pPr>
              <a:lnSpc>
                <a:spcPct val="150000"/>
              </a:lnSpc>
            </a:pPr>
            <a:r>
              <a:rPr lang="de-DE"/>
              <a:t>Die </a:t>
            </a:r>
            <a:r>
              <a:rPr b="1" lang="de-DE"/>
              <a:t>mündliche Ergänzungprüfung </a:t>
            </a:r>
            <a:r>
              <a:rPr lang="de-DE"/>
              <a:t>auch als vierter Prüfungsversuch bekannt, wurde von den Studierenden gefordert und gilt seit letzem Oktober. Nun kann jeder nach dem 3ten schriftlichen Prüfungsversuch eine 4te mündlich Prüfung ablegen.</a:t>
            </a:r>
            <a:endParaRPr/>
          </a:p>
          <a:p>
            <a:pPr>
              <a:lnSpc>
                <a:spcPct val="150000"/>
              </a:lnSpc>
            </a:pPr>
            <a:endParaRPr/>
          </a:p>
          <a:p>
            <a:pPr>
              <a:lnSpc>
                <a:spcPct val="150000"/>
              </a:lnSpc>
            </a:pPr>
            <a:r>
              <a:rPr b="1" lang="de-DE"/>
              <a:t>Kostenloser Eintritt ins Staatstheater</a:t>
            </a:r>
            <a:endParaRPr/>
          </a:p>
          <a:p>
            <a:pPr>
              <a:lnSpc>
                <a:spcPct val="150000"/>
              </a:lnSpc>
            </a:pPr>
            <a:r>
              <a:rPr lang="de-DE"/>
              <a:t>Seit einigen Jahren ist es für Studierende möglich kostenlos ins darmstädter Staatstheater zu gehen. Darüber haben alle Studierenden abstimmen können (in einer Urabstimmung) und der AStA hat dann in Folge dieser Abstimmung auf den Wunsch der Studiernden die Verträge mit dem Staatstheater ausgehandelt. 50ct vom Semesterbeitrag werden dafür verwendet.</a:t>
            </a:r>
            <a:endParaRPr/>
          </a:p>
          <a:p>
            <a:pPr>
              <a:lnSpc>
                <a:spcPct val="150000"/>
              </a:lnSpc>
            </a:pPr>
            <a:endParaRPr/>
          </a:p>
          <a:p>
            <a:pPr>
              <a:lnSpc>
                <a:spcPct val="150000"/>
              </a:lnSpc>
            </a:pPr>
            <a:r>
              <a:rPr b="1" lang="de-DE"/>
              <a:t>Berufung von Professuren</a:t>
            </a:r>
            <a:endParaRPr/>
          </a:p>
          <a:p>
            <a:pPr>
              <a:lnSpc>
                <a:spcPct val="150000"/>
              </a:lnSpc>
            </a:pPr>
            <a:r>
              <a:rPr lang="de-DE"/>
              <a:t>Studierende sitzen in allen Berufungskomissionen und wählen Bewerberinnen mit aus.</a:t>
            </a:r>
            <a:endParaRPr/>
          </a:p>
        </p:txBody>
      </p:sp>
      <p:sp>
        <p:nvSpPr>
          <p:cNvPr id="100" name="TextShape 2"/>
          <p:cNvSpPr txBox="1"/>
          <p:nvPr/>
        </p:nvSpPr>
        <p:spPr>
          <a:xfrm>
            <a:off x="0" y="0"/>
            <a:ext cx="360" cy="360"/>
          </a:xfrm>
          <a:prstGeom prst="rect">
            <a:avLst/>
          </a:prstGeom>
        </p:spPr>
        <p:txBody>
          <a:bodyPr lIns="90000" rIns="90000" tIns="45000" bIns="45000"/>
          <a:p>
            <a:pPr>
              <a:lnSpc>
                <a:spcPct val="100000"/>
              </a:lnSpc>
            </a:pPr>
            <a:fld id="{99D156B6-FA64-4152-A4F3-3ACED7F2E489}" type="slidenum">
              <a:rPr lang="de-DE">
                <a:solidFill>
                  <a:srgbClr val="000000"/>
                </a:solidFill>
                <a:latin typeface="+mn-lt"/>
                <a:ea typeface="+mn-ea"/>
              </a:rPr>
              <a:t>&lt;Nummer&gt;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lang="de-DE"/>
              <a:t>Hier seht ihr die </a:t>
            </a:r>
            <a:r>
              <a:rPr b="1" lang="de-DE"/>
              <a:t>Wahlbeteiligung im Jahr 2012 </a:t>
            </a:r>
            <a:r>
              <a:rPr lang="de-DE"/>
              <a:t>nach den einzelnen Fachbereichen aufgeschlüsselt. </a:t>
            </a:r>
            <a:endParaRPr/>
          </a:p>
          <a:p>
            <a:pPr>
              <a:lnSpc>
                <a:spcPct val="150000"/>
              </a:lnSpc>
            </a:pPr>
            <a:endParaRPr/>
          </a:p>
          <a:p>
            <a:pPr>
              <a:lnSpc>
                <a:spcPct val="150000"/>
              </a:lnSpc>
            </a:pPr>
            <a:r>
              <a:rPr lang="de-DE"/>
              <a:t>Orange seht ihr die Geistes- und Sozialwissenschaften. Grün sind die Naturwissenschaften und in blau sind die Ingenieure dargestellt. Rechts ist in rot die durchschnittliche Wahlbeteiligung von 23% zu sehen.</a:t>
            </a:r>
            <a:endParaRPr/>
          </a:p>
          <a:p>
            <a:pPr>
              <a:lnSpc>
                <a:spcPct val="150000"/>
              </a:lnSpc>
            </a:pPr>
            <a:r>
              <a:rPr lang="de-DE"/>
              <a:t>Wie ihr sehen könnt ist unser Fachbereich ziemlich </a:t>
            </a:r>
            <a:r>
              <a:rPr i="1" lang="de-DE"/>
              <a:t>gut/durchschittlich/untgerdurchschnittlich</a:t>
            </a:r>
            <a:r>
              <a:rPr lang="de-DE"/>
              <a:t> wählen gegangen.</a:t>
            </a:r>
            <a:endParaRPr/>
          </a:p>
          <a:p>
            <a:pPr>
              <a:lnSpc>
                <a:spcPct val="150000"/>
              </a:lnSpc>
            </a:pPr>
            <a:endParaRPr/>
          </a:p>
          <a:p>
            <a:pPr>
              <a:lnSpc>
                <a:spcPct val="150000"/>
              </a:lnSpc>
            </a:pPr>
            <a:r>
              <a:rPr lang="de-DE"/>
              <a:t>Wenn man nun aber mal die Y-Achse auf 100% setzt und sich mal anschaut wie viele Studierende nicht wählen gegangen sind….[weiter]</a:t>
            </a:r>
            <a:endParaRPr/>
          </a:p>
        </p:txBody>
      </p:sp>
      <p:sp>
        <p:nvSpPr>
          <p:cNvPr id="102" name="TextShape 2"/>
          <p:cNvSpPr txBox="1"/>
          <p:nvPr/>
        </p:nvSpPr>
        <p:spPr>
          <a:xfrm>
            <a:off x="0" y="0"/>
            <a:ext cx="360" cy="360"/>
          </a:xfrm>
          <a:prstGeom prst="rect">
            <a:avLst/>
          </a:prstGeom>
        </p:spPr>
        <p:txBody>
          <a:bodyPr lIns="90000" rIns="90000" tIns="45000" bIns="45000"/>
          <a:p>
            <a:pPr>
              <a:lnSpc>
                <a:spcPct val="100000"/>
              </a:lnSpc>
            </a:pPr>
            <a:fld id="{1599F6BF-7124-4A9C-96AD-F67560BC3CC8}" type="slidenum">
              <a:rPr lang="de-DE">
                <a:solidFill>
                  <a:srgbClr val="000000"/>
                </a:solidFill>
                <a:latin typeface="+mn-lt"/>
                <a:ea typeface="+mn-ea"/>
              </a:rPr>
              <a:t>&lt;Nummer&gt;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lang="de-DE"/>
              <a:t>Hier seht ihr die </a:t>
            </a:r>
            <a:r>
              <a:rPr b="1" lang="de-DE"/>
              <a:t>Wahlbeteiligung im Jahr 2012 </a:t>
            </a:r>
            <a:r>
              <a:rPr lang="de-DE"/>
              <a:t>nach den einzelnen Fachbereichen aufgeschlüsselt. </a:t>
            </a:r>
            <a:endParaRPr/>
          </a:p>
          <a:p>
            <a:pPr>
              <a:lnSpc>
                <a:spcPct val="150000"/>
              </a:lnSpc>
            </a:pPr>
            <a:endParaRPr/>
          </a:p>
          <a:p>
            <a:pPr>
              <a:lnSpc>
                <a:spcPct val="150000"/>
              </a:lnSpc>
            </a:pPr>
            <a:r>
              <a:rPr lang="de-DE"/>
              <a:t>Orange seht ihr die Geistes- und Sozialwissenschaften. Grün sind die Naturwissenschaften und in blau sind die Ingenieure dargestellt. Rechts ist in rot die durchschnittliche Wahlbeteiligung von 23% zu sehen.</a:t>
            </a:r>
            <a:endParaRPr/>
          </a:p>
          <a:p>
            <a:pPr>
              <a:lnSpc>
                <a:spcPct val="150000"/>
              </a:lnSpc>
            </a:pPr>
            <a:r>
              <a:rPr lang="de-DE"/>
              <a:t>Wie ihr sehen könnt ist unser Fachbereich ziemlich </a:t>
            </a:r>
            <a:r>
              <a:rPr i="1" lang="de-DE"/>
              <a:t>gut/durchschittlich/untgerdurchschnittlich</a:t>
            </a:r>
            <a:r>
              <a:rPr lang="de-DE"/>
              <a:t> wählen gegangen.</a:t>
            </a:r>
            <a:endParaRPr/>
          </a:p>
          <a:p>
            <a:pPr>
              <a:lnSpc>
                <a:spcPct val="150000"/>
              </a:lnSpc>
            </a:pPr>
            <a:endParaRPr/>
          </a:p>
          <a:p>
            <a:pPr>
              <a:lnSpc>
                <a:spcPct val="150000"/>
              </a:lnSpc>
            </a:pPr>
            <a:r>
              <a:rPr lang="de-DE"/>
              <a:t>Wenn man nun aber mal die Y-Achse auf 100% setzt und sich mal anschaut wie viele Studierende nicht wählen gegangen sind….[weiter]</a:t>
            </a:r>
            <a:endParaRPr/>
          </a:p>
        </p:txBody>
      </p:sp>
      <p:sp>
        <p:nvSpPr>
          <p:cNvPr id="104" name="TextShape 2"/>
          <p:cNvSpPr txBox="1"/>
          <p:nvPr/>
        </p:nvSpPr>
        <p:spPr>
          <a:xfrm>
            <a:off x="0" y="0"/>
            <a:ext cx="360" cy="360"/>
          </a:xfrm>
          <a:prstGeom prst="rect">
            <a:avLst/>
          </a:prstGeom>
        </p:spPr>
        <p:txBody>
          <a:bodyPr lIns="90000" rIns="90000" tIns="45000" bIns="45000"/>
          <a:p>
            <a:pPr>
              <a:lnSpc>
                <a:spcPct val="100000"/>
              </a:lnSpc>
            </a:pPr>
            <a:fld id="{A02405F4-EECE-4BAD-9AE2-1A8CD4ED7E09}" type="slidenum">
              <a:rPr lang="de-DE">
                <a:solidFill>
                  <a:srgbClr val="000000"/>
                </a:solidFill>
                <a:latin typeface="+mn-lt"/>
                <a:ea typeface="+mn-ea"/>
              </a:rPr>
              <a:t>&lt;Nummer&gt;</a:t>
            </a:fld>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PlaceHolder 1"/>
          <p:cNvSpPr>
            <a:spLocks noGrp="1"/>
          </p:cNvSpPr>
          <p:nvPr>
            <p:ph type="body"/>
          </p:nvPr>
        </p:nvSpPr>
        <p:spPr>
          <a:xfrm>
            <a:off x="0" y="0"/>
            <a:ext cx="360" cy="360"/>
          </a:xfrm>
          <a:prstGeom prst="rect">
            <a:avLst/>
          </a:prstGeom>
        </p:spPr>
        <p:txBody>
          <a:bodyPr lIns="90000" rIns="90000" tIns="45000" bIns="45000"/>
          <a:p>
            <a:pPr>
              <a:lnSpc>
                <a:spcPct val="150000"/>
              </a:lnSpc>
            </a:pPr>
            <a:r>
              <a:rPr b="1" lang="de-DE"/>
              <a:t>Bitte geht wählen. </a:t>
            </a:r>
            <a:endParaRPr/>
          </a:p>
          <a:p>
            <a:pPr>
              <a:lnSpc>
                <a:spcPct val="150000"/>
              </a:lnSpc>
            </a:pPr>
            <a:r>
              <a:rPr lang="de-DE"/>
              <a:t>Nächste Woche immer von 10:30 bis 14:00 Uhr sowohl in der Mensa Stadtmitte als auch im Hörsaal- und Medienzentrum an der Lichtwiese. </a:t>
            </a:r>
            <a:endParaRPr/>
          </a:p>
          <a:p>
            <a:pPr>
              <a:lnSpc>
                <a:spcPct val="150000"/>
              </a:lnSpc>
            </a:pPr>
            <a:endParaRPr/>
          </a:p>
          <a:p>
            <a:pPr>
              <a:lnSpc>
                <a:spcPct val="150000"/>
              </a:lnSpc>
            </a:pPr>
            <a:r>
              <a:rPr b="1" lang="de-DE"/>
              <a:t>Vergesst euren Studienausweis nicht </a:t>
            </a:r>
            <a:r>
              <a:rPr lang="de-DE"/>
              <a:t>und bring auch einen Personalausweis oder ähnliches (Führerschein, Pass) mit!</a:t>
            </a:r>
            <a:endParaRPr/>
          </a:p>
          <a:p>
            <a:pPr>
              <a:lnSpc>
                <a:spcPct val="150000"/>
              </a:lnSpc>
            </a:pPr>
            <a:endParaRPr/>
          </a:p>
          <a:p>
            <a:pPr>
              <a:lnSpc>
                <a:spcPct val="150000"/>
              </a:lnSpc>
            </a:pPr>
            <a:r>
              <a:rPr lang="de-DE"/>
              <a:t>Für mehr Infomationen geht doch einfach auf die Asta-Homepage www.asta.tu-darmstadt.de/wahlen es ist auch immer möglich sich im Vorfeld über das Program der Listen zu informieren. (Googelt doch einfach oder lest mal einen der vielen Flyer)</a:t>
            </a:r>
            <a:endParaRPr/>
          </a:p>
          <a:p>
            <a:pPr>
              <a:lnSpc>
                <a:spcPct val="150000"/>
              </a:lnSpc>
            </a:pPr>
            <a:endParaRPr/>
          </a:p>
          <a:p>
            <a:pPr>
              <a:lnSpc>
                <a:spcPct val="150000"/>
              </a:lnSpc>
            </a:pPr>
            <a:r>
              <a:rPr lang="de-DE"/>
              <a:t>Vielen Dank für eure Aufmerksamkeit.</a:t>
            </a:r>
            <a:endParaRPr/>
          </a:p>
          <a:p>
            <a:pPr>
              <a:lnSpc>
                <a:spcPct val="150000"/>
              </a:lnSpc>
            </a:pPr>
            <a:endParaRPr/>
          </a:p>
          <a:p>
            <a:pPr>
              <a:lnSpc>
                <a:spcPct val="150000"/>
              </a:lnSpc>
            </a:pPr>
            <a:r>
              <a:rPr lang="de-DE"/>
              <a:t>[An Lehrende(n) gerichtet] Und auch ein Dankeschön an Sie, dass wir Ihnen 5 Minuten Ihrer Vorlesung haben konnten.</a:t>
            </a:r>
            <a:endParaRPr/>
          </a:p>
        </p:txBody>
      </p:sp>
      <p:sp>
        <p:nvSpPr>
          <p:cNvPr id="106" name="TextShape 2"/>
          <p:cNvSpPr txBox="1"/>
          <p:nvPr/>
        </p:nvSpPr>
        <p:spPr>
          <a:xfrm>
            <a:off x="0" y="0"/>
            <a:ext cx="360" cy="360"/>
          </a:xfrm>
          <a:prstGeom prst="rect">
            <a:avLst/>
          </a:prstGeom>
        </p:spPr>
        <p:txBody>
          <a:bodyPr lIns="90000" rIns="90000" tIns="45000" bIns="45000"/>
          <a:p>
            <a:pPr>
              <a:lnSpc>
                <a:spcPct val="100000"/>
              </a:lnSpc>
            </a:pPr>
            <a:fld id="{E584E84B-C9DA-4973-9623-7CFA51A4AC3B}" type="slidenum">
              <a:rPr lang="de-DE">
                <a:solidFill>
                  <a:srgbClr val="000000"/>
                </a:solidFill>
                <a:latin typeface="+mn-lt"/>
                <a:ea typeface="+mn-ea"/>
              </a:rPr>
              <a:t>&lt;Nummer&gt;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29" name="PlaceHolder 2"/>
          <p:cNvSpPr>
            <a:spLocks noGrp="1"/>
          </p:cNvSpPr>
          <p:nvPr>
            <p:ph type="body"/>
          </p:nvPr>
        </p:nvSpPr>
        <p:spPr>
          <a:xfrm>
            <a:off x="457200" y="1600200"/>
            <a:ext cx="8229240" cy="2158560"/>
          </a:xfrm>
          <a:prstGeom prst="rect">
            <a:avLst/>
          </a:prstGeom>
        </p:spPr>
        <p:txBody>
          <a:bodyPr wrap="none" lIns="0" rIns="0" tIns="0" bIns="0"/>
          <a:p>
            <a:endParaRPr/>
          </a:p>
        </p:txBody>
      </p:sp>
      <p:sp>
        <p:nvSpPr>
          <p:cNvPr id="30" name="PlaceHolder 3"/>
          <p:cNvSpPr>
            <a:spLocks noGrp="1"/>
          </p:cNvSpPr>
          <p:nvPr>
            <p:ph type="body"/>
          </p:nvPr>
        </p:nvSpPr>
        <p:spPr>
          <a:xfrm>
            <a:off x="457200" y="3964320"/>
            <a:ext cx="8229240" cy="2158560"/>
          </a:xfrm>
          <a:prstGeom prst="rect">
            <a:avLst/>
          </a:prstGeom>
        </p:spPr>
        <p:txBody>
          <a:bodyPr wrap="none"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32" name="PlaceHolder 2"/>
          <p:cNvSpPr>
            <a:spLocks noGrp="1"/>
          </p:cNvSpPr>
          <p:nvPr>
            <p:ph type="body"/>
          </p:nvPr>
        </p:nvSpPr>
        <p:spPr>
          <a:xfrm>
            <a:off x="457200" y="1600200"/>
            <a:ext cx="4015800" cy="2158560"/>
          </a:xfrm>
          <a:prstGeom prst="rect">
            <a:avLst/>
          </a:prstGeom>
        </p:spPr>
        <p:txBody>
          <a:bodyPr wrap="none" lIns="0" rIns="0" tIns="0" bIns="0"/>
          <a:p>
            <a:endParaRPr/>
          </a:p>
        </p:txBody>
      </p:sp>
      <p:sp>
        <p:nvSpPr>
          <p:cNvPr id="33" name="PlaceHolder 3"/>
          <p:cNvSpPr>
            <a:spLocks noGrp="1"/>
          </p:cNvSpPr>
          <p:nvPr>
            <p:ph type="body"/>
          </p:nvPr>
        </p:nvSpPr>
        <p:spPr>
          <a:xfrm>
            <a:off x="4674240" y="1600200"/>
            <a:ext cx="4015800" cy="2158560"/>
          </a:xfrm>
          <a:prstGeom prst="rect">
            <a:avLst/>
          </a:prstGeom>
        </p:spPr>
        <p:txBody>
          <a:bodyPr wrap="none" lIns="0" rIns="0" tIns="0" bIns="0"/>
          <a:p>
            <a:endParaRPr/>
          </a:p>
        </p:txBody>
      </p:sp>
      <p:sp>
        <p:nvSpPr>
          <p:cNvPr id="34" name="PlaceHolder 4"/>
          <p:cNvSpPr>
            <a:spLocks noGrp="1"/>
          </p:cNvSpPr>
          <p:nvPr>
            <p:ph type="body"/>
          </p:nvPr>
        </p:nvSpPr>
        <p:spPr>
          <a:xfrm>
            <a:off x="4674240" y="3964320"/>
            <a:ext cx="4015800" cy="2158560"/>
          </a:xfrm>
          <a:prstGeom prst="rect">
            <a:avLst/>
          </a:prstGeom>
        </p:spPr>
        <p:txBody>
          <a:bodyPr wrap="none" lIns="0" rIns="0" tIns="0" bIns="0"/>
          <a:p>
            <a:endParaRPr/>
          </a:p>
        </p:txBody>
      </p:sp>
      <p:sp>
        <p:nvSpPr>
          <p:cNvPr id="35" name="PlaceHolder 5"/>
          <p:cNvSpPr>
            <a:spLocks noGrp="1"/>
          </p:cNvSpPr>
          <p:nvPr>
            <p:ph type="body"/>
          </p:nvPr>
        </p:nvSpPr>
        <p:spPr>
          <a:xfrm>
            <a:off x="457200" y="3964320"/>
            <a:ext cx="4015800" cy="2158560"/>
          </a:xfrm>
          <a:prstGeom prst="rect">
            <a:avLst/>
          </a:prstGeom>
        </p:spPr>
        <p:txBody>
          <a:bodyPr wrap="none"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37" name="PlaceHolder 2"/>
          <p:cNvSpPr>
            <a:spLocks noGrp="1"/>
          </p:cNvSpPr>
          <p:nvPr>
            <p:ph type="body"/>
          </p:nvPr>
        </p:nvSpPr>
        <p:spPr>
          <a:xfrm>
            <a:off x="457200" y="1600200"/>
            <a:ext cx="8229240" cy="4525560"/>
          </a:xfrm>
          <a:prstGeom prst="rect">
            <a:avLst/>
          </a:prstGeom>
        </p:spPr>
        <p:txBody>
          <a:bodyPr wrap="none" lIns="0" rIns="0" tIns="0" bIns="0"/>
          <a:p>
            <a:endParaRPr/>
          </a:p>
        </p:txBody>
      </p:sp>
      <p:sp>
        <p:nvSpPr>
          <p:cNvPr id="38" name="PlaceHolder 3"/>
          <p:cNvSpPr>
            <a:spLocks noGrp="1"/>
          </p:cNvSpPr>
          <p:nvPr>
            <p:ph type="body"/>
          </p:nvPr>
        </p:nvSpPr>
        <p:spPr>
          <a:xfrm>
            <a:off x="457200" y="1600200"/>
            <a:ext cx="8229240" cy="4525560"/>
          </a:xfrm>
          <a:prstGeom prst="rect">
            <a:avLst/>
          </a:prstGeom>
        </p:spPr>
        <p:txBody>
          <a:bodyPr wrap="none" lIns="0" rIns="0" tIns="0" bIns="0"/>
          <a:p>
            <a:endParaRPr/>
          </a:p>
        </p:txBody>
      </p:sp>
      <p:pic>
        <p:nvPicPr>
          <p:cNvPr id="39" name="" descr=""/>
          <p:cNvPicPr/>
          <p:nvPr/>
        </p:nvPicPr>
        <p:blipFill>
          <a:blip r:embed="rId2"/>
          <a:stretch>
            <a:fillRect/>
          </a:stretch>
        </p:blipFill>
        <p:spPr>
          <a:xfrm>
            <a:off x="1735560" y="1599840"/>
            <a:ext cx="5671800" cy="4525560"/>
          </a:xfrm>
          <a:prstGeom prst="rect">
            <a:avLst/>
          </a:prstGeom>
          <a:ln>
            <a:noFill/>
          </a:ln>
        </p:spPr>
      </p:pic>
      <p:pic>
        <p:nvPicPr>
          <p:cNvPr id="40" name="" descr=""/>
          <p:cNvPicPr/>
          <p:nvPr/>
        </p:nvPicPr>
        <p:blipFill>
          <a:blip r:embed="rId3"/>
          <a:stretch>
            <a:fillRect/>
          </a:stretch>
        </p:blipFill>
        <p:spPr>
          <a:xfrm>
            <a:off x="1735560" y="1599840"/>
            <a:ext cx="5671800" cy="452556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8" name="PlaceHolder 2"/>
          <p:cNvSpPr>
            <a:spLocks noGrp="1"/>
          </p:cNvSpPr>
          <p:nvPr>
            <p:ph type="subTitle"/>
          </p:nvPr>
        </p:nvSpPr>
        <p:spPr>
          <a:xfrm>
            <a:off x="457200" y="1600200"/>
            <a:ext cx="8229240" cy="4525920"/>
          </a:xfrm>
          <a:prstGeom prst="rect">
            <a:avLst/>
          </a:prstGeom>
        </p:spPr>
        <p:txBody>
          <a:bodyPr wrap="none"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10" name="PlaceHolder 2"/>
          <p:cNvSpPr>
            <a:spLocks noGrp="1"/>
          </p:cNvSpPr>
          <p:nvPr>
            <p:ph type="body"/>
          </p:nvPr>
        </p:nvSpPr>
        <p:spPr>
          <a:xfrm>
            <a:off x="457200" y="1600200"/>
            <a:ext cx="8229240" cy="4525560"/>
          </a:xfrm>
          <a:prstGeom prst="rect">
            <a:avLst/>
          </a:prstGeom>
        </p:spPr>
        <p:txBody>
          <a:bodyPr wrap="none"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12" name="PlaceHolder 2"/>
          <p:cNvSpPr>
            <a:spLocks noGrp="1"/>
          </p:cNvSpPr>
          <p:nvPr>
            <p:ph type="body"/>
          </p:nvPr>
        </p:nvSpPr>
        <p:spPr>
          <a:xfrm>
            <a:off x="457200" y="1600200"/>
            <a:ext cx="4015800" cy="4525560"/>
          </a:xfrm>
          <a:prstGeom prst="rect">
            <a:avLst/>
          </a:prstGeom>
        </p:spPr>
        <p:txBody>
          <a:bodyPr wrap="none" lIns="0" rIns="0" tIns="0" bIns="0"/>
          <a:p>
            <a:endParaRPr/>
          </a:p>
        </p:txBody>
      </p:sp>
      <p:sp>
        <p:nvSpPr>
          <p:cNvPr id="13" name="PlaceHolder 3"/>
          <p:cNvSpPr>
            <a:spLocks noGrp="1"/>
          </p:cNvSpPr>
          <p:nvPr>
            <p:ph type="body"/>
          </p:nvPr>
        </p:nvSpPr>
        <p:spPr>
          <a:xfrm>
            <a:off x="4674240" y="1600200"/>
            <a:ext cx="4015800" cy="4525560"/>
          </a:xfrm>
          <a:prstGeom prst="rect">
            <a:avLst/>
          </a:prstGeom>
        </p:spPr>
        <p:txBody>
          <a:bodyPr wrap="none"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404640"/>
            <a:ext cx="6562800" cy="3671280"/>
          </a:xfrm>
          <a:prstGeom prst="rect">
            <a:avLst/>
          </a:prstGeom>
        </p:spPr>
        <p:txBody>
          <a:bodyPr wrap="none"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17" name="PlaceHolder 2"/>
          <p:cNvSpPr>
            <a:spLocks noGrp="1"/>
          </p:cNvSpPr>
          <p:nvPr>
            <p:ph type="body"/>
          </p:nvPr>
        </p:nvSpPr>
        <p:spPr>
          <a:xfrm>
            <a:off x="457200" y="1600200"/>
            <a:ext cx="4015800" cy="2158560"/>
          </a:xfrm>
          <a:prstGeom prst="rect">
            <a:avLst/>
          </a:prstGeom>
        </p:spPr>
        <p:txBody>
          <a:bodyPr wrap="none" lIns="0" rIns="0" tIns="0" bIns="0"/>
          <a:p>
            <a:endParaRPr/>
          </a:p>
        </p:txBody>
      </p:sp>
      <p:sp>
        <p:nvSpPr>
          <p:cNvPr id="18" name="PlaceHolder 3"/>
          <p:cNvSpPr>
            <a:spLocks noGrp="1"/>
          </p:cNvSpPr>
          <p:nvPr>
            <p:ph type="body"/>
          </p:nvPr>
        </p:nvSpPr>
        <p:spPr>
          <a:xfrm>
            <a:off x="457200" y="3964320"/>
            <a:ext cx="4015800" cy="2158560"/>
          </a:xfrm>
          <a:prstGeom prst="rect">
            <a:avLst/>
          </a:prstGeom>
        </p:spPr>
        <p:txBody>
          <a:bodyPr wrap="none" lIns="0" rIns="0" tIns="0" bIns="0"/>
          <a:p>
            <a:endParaRPr/>
          </a:p>
        </p:txBody>
      </p:sp>
      <p:sp>
        <p:nvSpPr>
          <p:cNvPr id="19" name="PlaceHolder 4"/>
          <p:cNvSpPr>
            <a:spLocks noGrp="1"/>
          </p:cNvSpPr>
          <p:nvPr>
            <p:ph type="body"/>
          </p:nvPr>
        </p:nvSpPr>
        <p:spPr>
          <a:xfrm>
            <a:off x="4674240" y="1600200"/>
            <a:ext cx="4015800" cy="4525560"/>
          </a:xfrm>
          <a:prstGeom prst="rect">
            <a:avLst/>
          </a:prstGeom>
        </p:spPr>
        <p:txBody>
          <a:bodyPr wrap="none"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21" name="PlaceHolder 2"/>
          <p:cNvSpPr>
            <a:spLocks noGrp="1"/>
          </p:cNvSpPr>
          <p:nvPr>
            <p:ph type="body"/>
          </p:nvPr>
        </p:nvSpPr>
        <p:spPr>
          <a:xfrm>
            <a:off x="457200" y="1600200"/>
            <a:ext cx="4015800" cy="4525560"/>
          </a:xfrm>
          <a:prstGeom prst="rect">
            <a:avLst/>
          </a:prstGeom>
        </p:spPr>
        <p:txBody>
          <a:bodyPr wrap="none" lIns="0" rIns="0" tIns="0" bIns="0"/>
          <a:p>
            <a:endParaRPr/>
          </a:p>
        </p:txBody>
      </p:sp>
      <p:sp>
        <p:nvSpPr>
          <p:cNvPr id="22" name="PlaceHolder 3"/>
          <p:cNvSpPr>
            <a:spLocks noGrp="1"/>
          </p:cNvSpPr>
          <p:nvPr>
            <p:ph type="body"/>
          </p:nvPr>
        </p:nvSpPr>
        <p:spPr>
          <a:xfrm>
            <a:off x="4674240" y="1600200"/>
            <a:ext cx="4015800" cy="2158560"/>
          </a:xfrm>
          <a:prstGeom prst="rect">
            <a:avLst/>
          </a:prstGeom>
        </p:spPr>
        <p:txBody>
          <a:bodyPr wrap="none" lIns="0" rIns="0" tIns="0" bIns="0"/>
          <a:p>
            <a:endParaRPr/>
          </a:p>
        </p:txBody>
      </p:sp>
      <p:sp>
        <p:nvSpPr>
          <p:cNvPr id="23" name="PlaceHolder 4"/>
          <p:cNvSpPr>
            <a:spLocks noGrp="1"/>
          </p:cNvSpPr>
          <p:nvPr>
            <p:ph type="body"/>
          </p:nvPr>
        </p:nvSpPr>
        <p:spPr>
          <a:xfrm>
            <a:off x="4674240" y="3964320"/>
            <a:ext cx="4015800" cy="2158560"/>
          </a:xfrm>
          <a:prstGeom prst="rect">
            <a:avLst/>
          </a:prstGeom>
        </p:spPr>
        <p:txBody>
          <a:bodyPr wrap="none"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404640"/>
            <a:ext cx="6562800" cy="792000"/>
          </a:xfrm>
          <a:prstGeom prst="rect">
            <a:avLst/>
          </a:prstGeom>
        </p:spPr>
        <p:txBody>
          <a:bodyPr wrap="none" lIns="0" rIns="0" tIns="0" bIns="0" anchor="ctr"/>
          <a:p>
            <a:endParaRPr/>
          </a:p>
        </p:txBody>
      </p:sp>
      <p:sp>
        <p:nvSpPr>
          <p:cNvPr id="25" name="PlaceHolder 2"/>
          <p:cNvSpPr>
            <a:spLocks noGrp="1"/>
          </p:cNvSpPr>
          <p:nvPr>
            <p:ph type="body"/>
          </p:nvPr>
        </p:nvSpPr>
        <p:spPr>
          <a:xfrm>
            <a:off x="457200" y="1600200"/>
            <a:ext cx="4015800" cy="2158560"/>
          </a:xfrm>
          <a:prstGeom prst="rect">
            <a:avLst/>
          </a:prstGeom>
        </p:spPr>
        <p:txBody>
          <a:bodyPr wrap="none" lIns="0" rIns="0" tIns="0" bIns="0"/>
          <a:p>
            <a:endParaRPr/>
          </a:p>
        </p:txBody>
      </p:sp>
      <p:sp>
        <p:nvSpPr>
          <p:cNvPr id="26" name="PlaceHolder 3"/>
          <p:cNvSpPr>
            <a:spLocks noGrp="1"/>
          </p:cNvSpPr>
          <p:nvPr>
            <p:ph type="body"/>
          </p:nvPr>
        </p:nvSpPr>
        <p:spPr>
          <a:xfrm>
            <a:off x="4674240" y="1600200"/>
            <a:ext cx="4015800" cy="2158560"/>
          </a:xfrm>
          <a:prstGeom prst="rect">
            <a:avLst/>
          </a:prstGeom>
        </p:spPr>
        <p:txBody>
          <a:bodyPr wrap="none" lIns="0" rIns="0" tIns="0" bIns="0"/>
          <a:p>
            <a:endParaRPr/>
          </a:p>
        </p:txBody>
      </p:sp>
      <p:sp>
        <p:nvSpPr>
          <p:cNvPr id="27" name="PlaceHolder 4"/>
          <p:cNvSpPr>
            <a:spLocks noGrp="1"/>
          </p:cNvSpPr>
          <p:nvPr>
            <p:ph type="body"/>
          </p:nvPr>
        </p:nvSpPr>
        <p:spPr>
          <a:xfrm>
            <a:off x="457200" y="3964320"/>
            <a:ext cx="8229240" cy="2158560"/>
          </a:xfrm>
          <a:prstGeom prst="rect">
            <a:avLst/>
          </a:prstGeom>
        </p:spPr>
        <p:txBody>
          <a:bodyPr wrap="none"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0" y="1340640"/>
            <a:ext cx="9143640" cy="71640"/>
          </a:xfrm>
          <a:prstGeom prst="rect">
            <a:avLst/>
          </a:prstGeom>
          <a:solidFill>
            <a:srgbClr val="cc0000"/>
          </a:solidFill>
          <a:ln w="25560">
            <a:noFill/>
          </a:ln>
        </p:spPr>
      </p:sp>
      <p:pic>
        <p:nvPicPr>
          <p:cNvPr id="1" name="Grafik 7" descr=""/>
          <p:cNvPicPr/>
          <p:nvPr/>
        </p:nvPicPr>
        <p:blipFill>
          <a:blip r:embed="rId2"/>
          <a:stretch>
            <a:fillRect/>
          </a:stretch>
        </p:blipFill>
        <p:spPr>
          <a:xfrm>
            <a:off x="7092360" y="476640"/>
            <a:ext cx="1648080" cy="680760"/>
          </a:xfrm>
          <a:prstGeom prst="rect">
            <a:avLst/>
          </a:prstGeom>
          <a:ln>
            <a:noFill/>
          </a:ln>
        </p:spPr>
      </p:pic>
      <p:sp>
        <p:nvSpPr>
          <p:cNvPr id="2"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de-DE" sz="3200">
                <a:solidFill>
                  <a:srgbClr val="000000"/>
                </a:solidFill>
                <a:latin typeface="FrontPage"/>
                <a:ea typeface="FrontPage"/>
              </a:rPr>
              <a:t>Klicken Sie, um die Formate des Gliederungstextes zu bearbeiten</a:t>
            </a:r>
            <a:endParaRPr/>
          </a:p>
          <a:p>
            <a:pPr lvl="1">
              <a:buSzPct val="25000"/>
              <a:buFont typeface="StarSymbol"/>
              <a:buChar char=""/>
            </a:pPr>
            <a:r>
              <a:rPr lang="de-DE" sz="3200">
                <a:solidFill>
                  <a:srgbClr val="000000"/>
                </a:solidFill>
                <a:latin typeface="FrontPage"/>
                <a:ea typeface="FrontPage"/>
              </a:rPr>
              <a:t>Zweite Gliederungsebene</a:t>
            </a:r>
            <a:endParaRPr/>
          </a:p>
          <a:p>
            <a:pPr lvl="2">
              <a:buSzPct val="25000"/>
              <a:buFont typeface="StarSymbol"/>
              <a:buChar char=""/>
            </a:pPr>
            <a:r>
              <a:rPr lang="de-DE" sz="3200">
                <a:solidFill>
                  <a:srgbClr val="000000"/>
                </a:solidFill>
                <a:latin typeface="FrontPage"/>
                <a:ea typeface="FrontPage"/>
              </a:rPr>
              <a:t>Dritte Gliederungsebene</a:t>
            </a:r>
            <a:endParaRPr/>
          </a:p>
          <a:p>
            <a:pPr lvl="3">
              <a:buSzPct val="25000"/>
              <a:buFont typeface="StarSymbol"/>
              <a:buChar char=""/>
            </a:pPr>
            <a:r>
              <a:rPr lang="de-DE" sz="3200">
                <a:solidFill>
                  <a:srgbClr val="000000"/>
                </a:solidFill>
                <a:latin typeface="FrontPage"/>
                <a:ea typeface="FrontPage"/>
              </a:rPr>
              <a:t>Vierte Gliederungsebene</a:t>
            </a:r>
            <a:endParaRPr/>
          </a:p>
          <a:p>
            <a:pPr lvl="4">
              <a:buSzPct val="25000"/>
              <a:buFont typeface="StarSymbol"/>
              <a:buChar char=""/>
            </a:pPr>
            <a:r>
              <a:rPr lang="de-DE" sz="3200">
                <a:solidFill>
                  <a:srgbClr val="000000"/>
                </a:solidFill>
                <a:latin typeface="FrontPage"/>
                <a:ea typeface="FrontPage"/>
              </a:rPr>
              <a:t>Fünfte Gliederungsebene</a:t>
            </a:r>
            <a:endParaRPr/>
          </a:p>
          <a:p>
            <a:pPr lvl="5">
              <a:buSzPct val="25000"/>
              <a:buFont typeface="StarSymbol"/>
              <a:buChar char=""/>
            </a:pPr>
            <a:r>
              <a:rPr lang="de-DE" sz="3200">
                <a:solidFill>
                  <a:srgbClr val="000000"/>
                </a:solidFill>
                <a:latin typeface="FrontPage"/>
                <a:ea typeface="FrontPage"/>
              </a:rPr>
              <a:t>Sechste Gliederungsebene</a:t>
            </a:r>
            <a:endParaRPr/>
          </a:p>
          <a:p>
            <a:pPr>
              <a:lnSpc>
                <a:spcPct val="100000"/>
              </a:lnSpc>
              <a:buFont typeface="Arial"/>
              <a:buChar char="•"/>
            </a:pPr>
            <a:r>
              <a:rPr lang="de-DE" sz="3200">
                <a:solidFill>
                  <a:srgbClr val="000000"/>
                </a:solidFill>
                <a:latin typeface="FrontPage"/>
                <a:ea typeface="FrontPage"/>
              </a:rPr>
              <a:t>Siebente GliederungsebeneTextmasterformate durch Klicken bearbeiten</a:t>
            </a:r>
            <a:endParaRPr/>
          </a:p>
          <a:p>
            <a:pPr lvl="1">
              <a:lnSpc>
                <a:spcPct val="100000"/>
              </a:lnSpc>
              <a:buFont typeface="Arial"/>
              <a:buChar char="–"/>
            </a:pPr>
            <a:r>
              <a:rPr lang="de-DE" sz="2800">
                <a:solidFill>
                  <a:srgbClr val="000000"/>
                </a:solidFill>
                <a:latin typeface="FrontPage"/>
                <a:ea typeface="FrontPage"/>
              </a:rPr>
              <a:t>Zweite Ebene</a:t>
            </a:r>
            <a:endParaRPr/>
          </a:p>
          <a:p>
            <a:pPr lvl="2">
              <a:lnSpc>
                <a:spcPct val="100000"/>
              </a:lnSpc>
              <a:buFont typeface="Arial"/>
              <a:buChar char="•"/>
            </a:pPr>
            <a:r>
              <a:rPr lang="de-DE" sz="2400">
                <a:solidFill>
                  <a:srgbClr val="000000"/>
                </a:solidFill>
                <a:latin typeface="FrontPage"/>
                <a:ea typeface="FrontPage"/>
              </a:rPr>
              <a:t>Dritte Ebene</a:t>
            </a:r>
            <a:endParaRPr/>
          </a:p>
          <a:p>
            <a:pPr lvl="3">
              <a:lnSpc>
                <a:spcPct val="100000"/>
              </a:lnSpc>
              <a:buFont typeface="Arial"/>
              <a:buChar char="–"/>
            </a:pPr>
            <a:r>
              <a:rPr lang="de-DE" sz="2000">
                <a:solidFill>
                  <a:srgbClr val="000000"/>
                </a:solidFill>
                <a:latin typeface="FrontPage"/>
                <a:ea typeface="FrontPage"/>
              </a:rPr>
              <a:t>Vierte Ebene</a:t>
            </a:r>
            <a:endParaRPr/>
          </a:p>
          <a:p>
            <a:pPr lvl="4">
              <a:lnSpc>
                <a:spcPct val="100000"/>
              </a:lnSpc>
              <a:buFont typeface="Arial"/>
              <a:buChar char="»"/>
            </a:pPr>
            <a:r>
              <a:rPr lang="de-DE" sz="2000">
                <a:solidFill>
                  <a:srgbClr val="000000"/>
                </a:solidFill>
                <a:latin typeface="FrontPage"/>
                <a:ea typeface="FrontPage"/>
              </a:rPr>
              <a:t>Fünfte Ebene</a:t>
            </a:r>
            <a:endParaRPr/>
          </a:p>
        </p:txBody>
      </p:sp>
      <p:sp>
        <p:nvSpPr>
          <p:cNvPr id="3" name="PlaceHolder 3"/>
          <p:cNvSpPr>
            <a:spLocks noGrp="1"/>
          </p:cNvSpPr>
          <p:nvPr>
            <p:ph type="dt"/>
          </p:nvPr>
        </p:nvSpPr>
        <p:spPr>
          <a:xfrm>
            <a:off x="0" y="0"/>
            <a:ext cx="360" cy="360"/>
          </a:xfrm>
          <a:prstGeom prst="rect">
            <a:avLst/>
          </a:prstGeom>
        </p:spPr>
        <p:txBody>
          <a:bodyPr lIns="90000" rIns="90000" tIns="45000" bIns="45000"/>
          <a:p>
            <a:pPr>
              <a:lnSpc>
                <a:spcPct val="100000"/>
              </a:lnSpc>
            </a:pPr>
            <a:r>
              <a:rPr lang="de-DE">
                <a:solidFill>
                  <a:srgbClr val="000000"/>
                </a:solidFill>
                <a:latin typeface="Calibri"/>
              </a:rPr>
              <a:t>20.06.14</a:t>
            </a:r>
            <a:endParaRPr/>
          </a:p>
        </p:txBody>
      </p:sp>
      <p:sp>
        <p:nvSpPr>
          <p:cNvPr id="4" name="PlaceHolder 4"/>
          <p:cNvSpPr>
            <a:spLocks noGrp="1"/>
          </p:cNvSpPr>
          <p:nvPr>
            <p:ph type="ftr"/>
          </p:nvPr>
        </p:nvSpPr>
        <p:spPr>
          <a:xfrm>
            <a:off x="0" y="0"/>
            <a:ext cx="360" cy="360"/>
          </a:xfrm>
          <a:prstGeom prst="rect">
            <a:avLst/>
          </a:prstGeom>
        </p:spPr>
        <p:txBody>
          <a:bodyPr lIns="90000" rIns="90000" tIns="45000" bIns="45000"/>
          <a:p>
            <a:endParaRPr/>
          </a:p>
        </p:txBody>
      </p:sp>
      <p:sp>
        <p:nvSpPr>
          <p:cNvPr id="5" name="PlaceHolder 5"/>
          <p:cNvSpPr>
            <a:spLocks noGrp="1"/>
          </p:cNvSpPr>
          <p:nvPr>
            <p:ph type="sldNum"/>
          </p:nvPr>
        </p:nvSpPr>
        <p:spPr>
          <a:xfrm>
            <a:off x="0" y="0"/>
            <a:ext cx="360" cy="360"/>
          </a:xfrm>
          <a:prstGeom prst="rect">
            <a:avLst/>
          </a:prstGeom>
        </p:spPr>
        <p:txBody>
          <a:bodyPr lIns="90000" rIns="90000" tIns="45000" bIns="45000"/>
          <a:p>
            <a:pPr>
              <a:lnSpc>
                <a:spcPct val="100000"/>
              </a:lnSpc>
            </a:pPr>
            <a:fld id="{08518DF8-3938-48DC-A96C-869E311F6B15}" type="slidenum">
              <a:rPr lang="de-DE">
                <a:solidFill>
                  <a:srgbClr val="000000"/>
                </a:solidFill>
                <a:latin typeface="Calibri"/>
              </a:rPr>
              <a:t>&lt;Nummer&gt;</a:t>
            </a:fld>
            <a:endParaRPr/>
          </a:p>
        </p:txBody>
      </p:sp>
      <p:sp>
        <p:nvSpPr>
          <p:cNvPr id="6" name="PlaceHolder 6"/>
          <p:cNvSpPr>
            <a:spLocks noGrp="1"/>
          </p:cNvSpPr>
          <p:nvPr>
            <p:ph type="title"/>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Klicken Sie, um das Format des Titeltextes zu bearbeitenHochschulwahl</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slideLayout" Target="../slideLayouts/slideLayout1.xml"/><Relationship Id="rId8"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chart" Target="../charts/chart2.xml"/><Relationship Id="rId2" Type="http://schemas.openxmlformats.org/officeDocument/2006/relationships/slideLayout" Target="../slideLayouts/slideLayout1.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457200" y="2493000"/>
            <a:ext cx="8229240" cy="4525560"/>
          </a:xfrm>
          <a:prstGeom prst="rect">
            <a:avLst/>
          </a:prstGeom>
        </p:spPr>
        <p:txBody>
          <a:bodyPr/>
          <a:p>
            <a:pPr>
              <a:lnSpc>
                <a:spcPct val="100000"/>
              </a:lnSpc>
            </a:pPr>
            <a:r>
              <a:rPr b="1" lang="de-DE" sz="4800">
                <a:solidFill>
                  <a:srgbClr val="000000"/>
                </a:solidFill>
                <a:latin typeface="FrontPage"/>
                <a:ea typeface="FrontPage"/>
              </a:rPr>
              <a:t>23. bis 26. Juni 2014</a:t>
            </a:r>
            <a:endParaRPr/>
          </a:p>
          <a:p>
            <a:pPr>
              <a:lnSpc>
                <a:spcPct val="100000"/>
              </a:lnSpc>
            </a:pPr>
            <a:r>
              <a:rPr lang="de-DE" sz="3200">
                <a:solidFill>
                  <a:srgbClr val="262626"/>
                </a:solidFill>
                <a:latin typeface="FrontPage"/>
                <a:ea typeface="FrontPage"/>
              </a:rPr>
              <a:t>Jeden Tag von </a:t>
            </a:r>
            <a:r>
              <a:rPr b="1" lang="de-DE" sz="3200">
                <a:solidFill>
                  <a:srgbClr val="262626"/>
                </a:solidFill>
                <a:latin typeface="FrontPage"/>
                <a:ea typeface="FrontPage"/>
              </a:rPr>
              <a:t>10:30 bis 14:30 Uhr</a:t>
            </a:r>
            <a:r>
              <a:rPr lang="de-DE" sz="3200">
                <a:solidFill>
                  <a:srgbClr val="262626"/>
                </a:solidFill>
                <a:latin typeface="FrontPage"/>
                <a:ea typeface="FrontPage"/>
              </a:rPr>
              <a:t> in der </a:t>
            </a:r>
            <a:r>
              <a:rPr b="1" lang="de-DE" sz="3200">
                <a:solidFill>
                  <a:srgbClr val="262626"/>
                </a:solidFill>
                <a:latin typeface="FrontPage"/>
                <a:ea typeface="FrontPage"/>
              </a:rPr>
              <a:t>Mensa Stadtmitte</a:t>
            </a:r>
            <a:r>
              <a:rPr lang="de-DE" sz="3200">
                <a:solidFill>
                  <a:srgbClr val="262626"/>
                </a:solidFill>
                <a:latin typeface="FrontPage"/>
                <a:ea typeface="FrontPage"/>
              </a:rPr>
              <a:t> und </a:t>
            </a:r>
            <a:r>
              <a:rPr b="1" lang="de-DE" sz="3200">
                <a:solidFill>
                  <a:srgbClr val="262626"/>
                </a:solidFill>
                <a:latin typeface="FrontPage"/>
                <a:ea typeface="FrontPage"/>
              </a:rPr>
              <a:t>Hörsaal- &amp; Medienzentrum Lichtwiese</a:t>
            </a:r>
            <a:endParaRPr/>
          </a:p>
          <a:p>
            <a:pPr>
              <a:lnSpc>
                <a:spcPct val="100000"/>
              </a:lnSpc>
            </a:pPr>
            <a:r>
              <a:rPr lang="de-DE" sz="3200">
                <a:solidFill>
                  <a:srgbClr val="262626"/>
                </a:solidFill>
                <a:latin typeface="FrontPage"/>
                <a:ea typeface="FrontPage"/>
              </a:rPr>
              <a:t>
</a:t>
            </a:r>
            <a:r>
              <a:rPr lang="de-DE" sz="3200">
                <a:solidFill>
                  <a:srgbClr val="262626"/>
                </a:solidFill>
                <a:latin typeface="FrontPage"/>
                <a:ea typeface="FrontPage"/>
              </a:rPr>
              <a:t>Studien- und Lichtbildausweis mitbringen</a:t>
            </a:r>
            <a:endParaRPr/>
          </a:p>
          <a:p>
            <a:pPr>
              <a:lnSpc>
                <a:spcPct val="100000"/>
              </a:lnSpc>
            </a:pPr>
            <a:endParaRPr/>
          </a:p>
        </p:txBody>
      </p:sp>
      <p:sp>
        <p:nvSpPr>
          <p:cNvPr id="47" name="TextShape 2"/>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Hochschulwahlen</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Gremien der TU Darmstadt</a:t>
            </a:r>
            <a:endParaRPr/>
          </a:p>
        </p:txBody>
      </p:sp>
      <p:pic>
        <p:nvPicPr>
          <p:cNvPr id="49" name="Grafik 5" descr=""/>
          <p:cNvPicPr/>
          <p:nvPr/>
        </p:nvPicPr>
        <p:blipFill>
          <a:blip r:embed="rId1"/>
          <a:stretch>
            <a:fillRect/>
          </a:stretch>
        </p:blipFill>
        <p:spPr>
          <a:xfrm>
            <a:off x="0" y="1772640"/>
            <a:ext cx="9143640" cy="3803040"/>
          </a:xfrm>
          <a:prstGeom prst="rect">
            <a:avLst/>
          </a:prstGeom>
          <a:ln>
            <a:noFill/>
          </a:ln>
        </p:spPr>
      </p:pic>
      <p:sp>
        <p:nvSpPr>
          <p:cNvPr id="50" name="CustomShape 2"/>
          <p:cNvSpPr/>
          <p:nvPr/>
        </p:nvSpPr>
        <p:spPr>
          <a:xfrm>
            <a:off x="4212000" y="2853000"/>
            <a:ext cx="4931640" cy="3024000"/>
          </a:xfrm>
          <a:prstGeom prst="rect">
            <a:avLst/>
          </a:prstGeom>
          <a:solidFill>
            <a:srgbClr val="ffffff"/>
          </a:solidFill>
          <a:ln w="25560">
            <a:noFill/>
          </a:ln>
        </p:spPr>
      </p:sp>
      <p:sp>
        <p:nvSpPr>
          <p:cNvPr id="51" name="CustomShape 3"/>
          <p:cNvSpPr/>
          <p:nvPr/>
        </p:nvSpPr>
        <p:spPr>
          <a:xfrm>
            <a:off x="0" y="4581000"/>
            <a:ext cx="4211640" cy="1295640"/>
          </a:xfrm>
          <a:prstGeom prst="rect">
            <a:avLst/>
          </a:prstGeom>
          <a:solidFill>
            <a:srgbClr val="ffffff"/>
          </a:solidFill>
          <a:ln w="25560">
            <a:noFill/>
          </a:ln>
        </p:spPr>
      </p:sp>
      <p:sp>
        <p:nvSpPr>
          <p:cNvPr id="52" name="CustomShape 4"/>
          <p:cNvSpPr/>
          <p:nvPr/>
        </p:nvSpPr>
        <p:spPr>
          <a:xfrm>
            <a:off x="0" y="4725000"/>
            <a:ext cx="4067640" cy="863640"/>
          </a:xfrm>
          <a:prstGeom prst="rect">
            <a:avLst/>
          </a:prstGeom>
          <a:solidFill>
            <a:srgbClr val="ffffff"/>
          </a:solidFill>
          <a:ln w="25560">
            <a:noFill/>
          </a:ln>
        </p:spPr>
      </p:sp>
      <p:sp>
        <p:nvSpPr>
          <p:cNvPr id="53" name="CustomShape 5"/>
          <p:cNvSpPr/>
          <p:nvPr/>
        </p:nvSpPr>
        <p:spPr>
          <a:xfrm>
            <a:off x="327600" y="5429160"/>
            <a:ext cx="3744000" cy="456120"/>
          </a:xfrm>
          <a:prstGeom prst="rect">
            <a:avLst/>
          </a:prstGeom>
          <a:noFill/>
          <a:ln>
            <a:noFill/>
          </a:ln>
        </p:spPr>
        <p:txBody>
          <a:bodyPr lIns="90000" rIns="90000" tIns="45000" bIns="45000"/>
          <a:p>
            <a:pPr>
              <a:lnSpc>
                <a:spcPct val="100000"/>
              </a:lnSpc>
            </a:pPr>
            <a:r>
              <a:rPr b="1" lang="de-DE" sz="2400">
                <a:solidFill>
                  <a:srgbClr val="000000"/>
                </a:solidFill>
                <a:latin typeface="FrontPage"/>
                <a:ea typeface="FrontPage"/>
              </a:rPr>
              <a:t>Personenwahl</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Gremien der TU Darmstadt</a:t>
            </a:r>
            <a:endParaRPr/>
          </a:p>
        </p:txBody>
      </p:sp>
      <p:pic>
        <p:nvPicPr>
          <p:cNvPr id="55" name="Grafik 5" descr=""/>
          <p:cNvPicPr/>
          <p:nvPr/>
        </p:nvPicPr>
        <p:blipFill>
          <a:blip r:embed="rId1"/>
          <a:stretch>
            <a:fillRect/>
          </a:stretch>
        </p:blipFill>
        <p:spPr>
          <a:xfrm>
            <a:off x="0" y="1772640"/>
            <a:ext cx="9143640" cy="3803040"/>
          </a:xfrm>
          <a:prstGeom prst="rect">
            <a:avLst/>
          </a:prstGeom>
          <a:ln>
            <a:noFill/>
          </a:ln>
        </p:spPr>
      </p:pic>
      <p:sp>
        <p:nvSpPr>
          <p:cNvPr id="56" name="CustomShape 2"/>
          <p:cNvSpPr/>
          <p:nvPr/>
        </p:nvSpPr>
        <p:spPr>
          <a:xfrm>
            <a:off x="7164360" y="2853000"/>
            <a:ext cx="1979280" cy="3024000"/>
          </a:xfrm>
          <a:prstGeom prst="rect">
            <a:avLst/>
          </a:prstGeom>
          <a:solidFill>
            <a:srgbClr val="ffffff"/>
          </a:solidFill>
          <a:ln w="25560">
            <a:noFill/>
          </a:ln>
        </p:spPr>
      </p:sp>
      <p:sp>
        <p:nvSpPr>
          <p:cNvPr id="57" name="CustomShape 3"/>
          <p:cNvSpPr/>
          <p:nvPr/>
        </p:nvSpPr>
        <p:spPr>
          <a:xfrm>
            <a:off x="0" y="2853000"/>
            <a:ext cx="4211640" cy="1728000"/>
          </a:xfrm>
          <a:prstGeom prst="rect">
            <a:avLst/>
          </a:prstGeom>
          <a:solidFill>
            <a:srgbClr val="ffffff"/>
          </a:solidFill>
          <a:ln w="25560">
            <a:noFill/>
          </a:ln>
        </p:spPr>
      </p:sp>
      <p:sp>
        <p:nvSpPr>
          <p:cNvPr id="58" name="CustomShape 4"/>
          <p:cNvSpPr/>
          <p:nvPr/>
        </p:nvSpPr>
        <p:spPr>
          <a:xfrm>
            <a:off x="0" y="4725000"/>
            <a:ext cx="4067640" cy="863640"/>
          </a:xfrm>
          <a:prstGeom prst="rect">
            <a:avLst/>
          </a:prstGeom>
          <a:solidFill>
            <a:srgbClr val="ffffff"/>
          </a:solidFill>
          <a:ln w="25560">
            <a:noFill/>
          </a:ln>
        </p:spPr>
      </p:sp>
      <p:sp>
        <p:nvSpPr>
          <p:cNvPr id="59" name="CustomShape 5"/>
          <p:cNvSpPr/>
          <p:nvPr/>
        </p:nvSpPr>
        <p:spPr>
          <a:xfrm>
            <a:off x="3857760" y="5429160"/>
            <a:ext cx="5286240" cy="1429200"/>
          </a:xfrm>
          <a:prstGeom prst="rect">
            <a:avLst/>
          </a:prstGeom>
          <a:noFill/>
          <a:ln>
            <a:noFill/>
          </a:ln>
        </p:spPr>
        <p:txBody>
          <a:bodyPr lIns="90000" rIns="90000" tIns="45000" bIns="45000"/>
          <a:p>
            <a:pPr>
              <a:lnSpc>
                <a:spcPct val="100000"/>
              </a:lnSpc>
            </a:pPr>
            <a:r>
              <a:rPr b="1" lang="de-DE" sz="2400">
                <a:solidFill>
                  <a:srgbClr val="000000"/>
                </a:solidFill>
                <a:latin typeface="FrontPage"/>
              </a:rPr>
              <a:t>Listenwahl</a:t>
            </a:r>
            <a:r>
              <a:rPr lang="de-DE" sz="2400">
                <a:solidFill>
                  <a:srgbClr val="000000"/>
                </a:solidFill>
                <a:latin typeface="FrontPage"/>
              </a:rPr>
              <a:t>:</a:t>
            </a:r>
            <a:r>
              <a:rPr lang="de-DE" sz="2400">
                <a:solidFill>
                  <a:srgbClr val="000000"/>
                </a:solidFill>
                <a:latin typeface="FrontPage"/>
              </a:rPr>
              <a:t>
</a:t>
            </a:r>
            <a:r>
              <a:rPr lang="de-DE" sz="2400">
                <a:solidFill>
                  <a:srgbClr val="000000"/>
                </a:solidFill>
                <a:latin typeface="FrontPage"/>
              </a:rPr>
              <a:t>ing+ </a:t>
            </a:r>
            <a:r>
              <a:rPr lang="de-DE" sz="2400">
                <a:solidFill>
                  <a:srgbClr val="000000"/>
                </a:solidFill>
                <a:latin typeface="FrontPage"/>
              </a:rPr>
              <a:t>	</a:t>
            </a:r>
            <a:r>
              <a:rPr lang="de-DE" sz="2400">
                <a:solidFill>
                  <a:srgbClr val="000000"/>
                </a:solidFill>
                <a:latin typeface="FrontPage"/>
              </a:rPr>
              <a:t>   Fachwerk </a:t>
            </a:r>
            <a:r>
              <a:rPr lang="de-DE" sz="2400">
                <a:solidFill>
                  <a:srgbClr val="000000"/>
                </a:solidFill>
                <a:latin typeface="FrontPage"/>
              </a:rPr>
              <a:t>	</a:t>
            </a:r>
            <a:r>
              <a:rPr lang="de-DE" sz="2400">
                <a:solidFill>
                  <a:srgbClr val="000000"/>
                </a:solidFill>
                <a:latin typeface="FrontPage"/>
              </a:rPr>
              <a:t>  Campusgrüne</a:t>
            </a:r>
            <a:endParaRPr/>
          </a:p>
          <a:p>
            <a:pPr>
              <a:lnSpc>
                <a:spcPct val="100000"/>
              </a:lnSpc>
            </a:pPr>
            <a:r>
              <a:rPr lang="de-DE" sz="2400">
                <a:solidFill>
                  <a:srgbClr val="000000"/>
                </a:solidFill>
                <a:latin typeface="FrontPage"/>
              </a:rPr>
              <a:t>Jusos</a:t>
            </a:r>
            <a:r>
              <a:rPr lang="de-DE" sz="2400">
                <a:solidFill>
                  <a:srgbClr val="000000"/>
                </a:solidFill>
                <a:latin typeface="FrontPage"/>
              </a:rPr>
              <a:t>	</a:t>
            </a:r>
            <a:r>
              <a:rPr lang="de-DE" sz="2400">
                <a:solidFill>
                  <a:srgbClr val="000000"/>
                </a:solidFill>
                <a:latin typeface="FrontPage"/>
              </a:rPr>
              <a:t>   SDS</a:t>
            </a:r>
            <a:r>
              <a:rPr lang="de-DE" sz="2400">
                <a:solidFill>
                  <a:srgbClr val="000000"/>
                </a:solidFill>
                <a:latin typeface="FrontPage"/>
              </a:rPr>
              <a:t>	</a:t>
            </a:r>
            <a:r>
              <a:rPr lang="de-DE" sz="2400">
                <a:solidFill>
                  <a:srgbClr val="000000"/>
                </a:solidFill>
                <a:latin typeface="FrontPage"/>
              </a:rPr>
              <a:t>	</a:t>
            </a:r>
            <a:r>
              <a:rPr lang="de-DE" sz="2400">
                <a:solidFill>
                  <a:srgbClr val="000000"/>
                </a:solidFill>
                <a:latin typeface="FrontPage"/>
              </a:rPr>
              <a:t>	</a:t>
            </a:r>
            <a:r>
              <a:rPr lang="de-DE" sz="2400">
                <a:solidFill>
                  <a:srgbClr val="000000"/>
                </a:solidFill>
                <a:latin typeface="FrontPage"/>
              </a:rPr>
              <a:t>  RCDS</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Gremien der TU Darmstadt</a:t>
            </a:r>
            <a:endParaRPr/>
          </a:p>
        </p:txBody>
      </p:sp>
      <p:pic>
        <p:nvPicPr>
          <p:cNvPr id="61" name="Grafik 5" descr=""/>
          <p:cNvPicPr/>
          <p:nvPr/>
        </p:nvPicPr>
        <p:blipFill>
          <a:blip r:embed="rId1"/>
          <a:stretch>
            <a:fillRect/>
          </a:stretch>
        </p:blipFill>
        <p:spPr>
          <a:xfrm>
            <a:off x="0" y="1772640"/>
            <a:ext cx="9143640" cy="3803040"/>
          </a:xfrm>
          <a:prstGeom prst="rect">
            <a:avLst/>
          </a:prstGeom>
          <a:ln>
            <a:noFill/>
          </a:ln>
        </p:spPr>
      </p:pic>
      <p:sp>
        <p:nvSpPr>
          <p:cNvPr id="62" name="CustomShape 2"/>
          <p:cNvSpPr/>
          <p:nvPr/>
        </p:nvSpPr>
        <p:spPr>
          <a:xfrm>
            <a:off x="0" y="2853000"/>
            <a:ext cx="7092000" cy="3024000"/>
          </a:xfrm>
          <a:prstGeom prst="rect">
            <a:avLst/>
          </a:prstGeom>
          <a:solidFill>
            <a:srgbClr val="ffffff"/>
          </a:solidFill>
          <a:ln w="25560">
            <a:noFill/>
          </a:ln>
        </p:spPr>
      </p:sp>
      <p:sp>
        <p:nvSpPr>
          <p:cNvPr id="63" name="CustomShape 3"/>
          <p:cNvSpPr/>
          <p:nvPr/>
        </p:nvSpPr>
        <p:spPr>
          <a:xfrm>
            <a:off x="0" y="4725000"/>
            <a:ext cx="4067640" cy="863640"/>
          </a:xfrm>
          <a:prstGeom prst="rect">
            <a:avLst/>
          </a:prstGeom>
          <a:solidFill>
            <a:srgbClr val="ffffff"/>
          </a:solidFill>
          <a:ln w="25560">
            <a:noFill/>
          </a:ln>
        </p:spPr>
      </p:sp>
      <p:sp>
        <p:nvSpPr>
          <p:cNvPr id="64" name="CustomShape 4"/>
          <p:cNvSpPr/>
          <p:nvPr/>
        </p:nvSpPr>
        <p:spPr>
          <a:xfrm>
            <a:off x="3857760" y="5429160"/>
            <a:ext cx="5286240" cy="1429200"/>
          </a:xfrm>
          <a:prstGeom prst="rect">
            <a:avLst/>
          </a:prstGeom>
          <a:noFill/>
          <a:ln>
            <a:noFill/>
          </a:ln>
        </p:spPr>
        <p:txBody>
          <a:bodyPr lIns="90000" rIns="90000" tIns="45000" bIns="45000"/>
          <a:p>
            <a:pPr>
              <a:lnSpc>
                <a:spcPct val="100000"/>
              </a:lnSpc>
            </a:pPr>
            <a:r>
              <a:rPr b="1" lang="de-DE" sz="2400">
                <a:solidFill>
                  <a:srgbClr val="000000"/>
                </a:solidFill>
                <a:latin typeface="FrontPage"/>
              </a:rPr>
              <a:t>Listenwahl</a:t>
            </a:r>
            <a:r>
              <a:rPr lang="de-DE" sz="2400">
                <a:solidFill>
                  <a:srgbClr val="000000"/>
                </a:solidFill>
                <a:latin typeface="FrontPage"/>
              </a:rPr>
              <a:t>:</a:t>
            </a:r>
            <a:r>
              <a:rPr lang="de-DE" sz="2400">
                <a:solidFill>
                  <a:srgbClr val="000000"/>
                </a:solidFill>
                <a:latin typeface="FrontPage"/>
              </a:rPr>
              <a:t>
</a:t>
            </a:r>
            <a:r>
              <a:rPr lang="de-DE" sz="2400">
                <a:solidFill>
                  <a:srgbClr val="000000"/>
                </a:solidFill>
                <a:latin typeface="FrontPage"/>
              </a:rPr>
              <a:t>ing+ </a:t>
            </a:r>
            <a:r>
              <a:rPr lang="de-DE" sz="2400">
                <a:solidFill>
                  <a:srgbClr val="000000"/>
                </a:solidFill>
                <a:latin typeface="FrontPage"/>
              </a:rPr>
              <a:t>	</a:t>
            </a:r>
            <a:r>
              <a:rPr lang="de-DE" sz="2400">
                <a:solidFill>
                  <a:srgbClr val="000000"/>
                </a:solidFill>
                <a:latin typeface="FrontPage"/>
              </a:rPr>
              <a:t>   Fachwerk </a:t>
            </a:r>
            <a:r>
              <a:rPr lang="de-DE" sz="2400">
                <a:solidFill>
                  <a:srgbClr val="000000"/>
                </a:solidFill>
                <a:latin typeface="FrontPage"/>
              </a:rPr>
              <a:t>	</a:t>
            </a:r>
            <a:r>
              <a:rPr lang="de-DE" sz="2400">
                <a:solidFill>
                  <a:srgbClr val="000000"/>
                </a:solidFill>
                <a:latin typeface="FrontPage"/>
              </a:rPr>
              <a:t>  Campusgrüne</a:t>
            </a:r>
            <a:endParaRPr/>
          </a:p>
          <a:p>
            <a:pPr>
              <a:lnSpc>
                <a:spcPct val="100000"/>
              </a:lnSpc>
            </a:pPr>
            <a:r>
              <a:rPr lang="de-DE" sz="2400">
                <a:solidFill>
                  <a:srgbClr val="000000"/>
                </a:solidFill>
                <a:latin typeface="FrontPage"/>
              </a:rPr>
              <a:t>Jusos</a:t>
            </a:r>
            <a:r>
              <a:rPr lang="de-DE" sz="2400">
                <a:solidFill>
                  <a:srgbClr val="000000"/>
                </a:solidFill>
                <a:latin typeface="FrontPage"/>
              </a:rPr>
              <a:t>	</a:t>
            </a:r>
            <a:r>
              <a:rPr lang="de-DE" sz="2400">
                <a:solidFill>
                  <a:srgbClr val="000000"/>
                </a:solidFill>
                <a:latin typeface="FrontPage"/>
              </a:rPr>
              <a:t>   SDS</a:t>
            </a:r>
            <a:r>
              <a:rPr lang="de-DE" sz="2400">
                <a:solidFill>
                  <a:srgbClr val="000000"/>
                </a:solidFill>
                <a:latin typeface="FrontPage"/>
              </a:rPr>
              <a:t>	</a:t>
            </a:r>
            <a:r>
              <a:rPr lang="de-DE" sz="2400">
                <a:solidFill>
                  <a:srgbClr val="000000"/>
                </a:solidFill>
                <a:latin typeface="FrontPage"/>
              </a:rPr>
              <a:t>	</a:t>
            </a:r>
            <a:r>
              <a:rPr lang="de-DE" sz="2400">
                <a:solidFill>
                  <a:srgbClr val="000000"/>
                </a:solidFill>
                <a:latin typeface="FrontPage"/>
              </a:rPr>
              <a:t>	</a:t>
            </a:r>
            <a:r>
              <a:rPr lang="de-DE" sz="2400">
                <a:solidFill>
                  <a:srgbClr val="000000"/>
                </a:solidFill>
                <a:latin typeface="FrontPage"/>
              </a:rPr>
              <a:t>  RCDS</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show="0">
  <p:cSld>
    <p:spTree>
      <p:nvGrpSpPr>
        <p:cNvPr id="1" name=""/>
        <p:cNvGrpSpPr/>
        <p:nvPr/>
      </p:nvGrpSpPr>
      <p:grpSpPr>
        <a:xfrm>
          <a:off x="0" y="0"/>
          <a:ext cx="0" cy="0"/>
          <a:chOff x="0" y="0"/>
          <a:chExt cx="0" cy="0"/>
        </a:xfrm>
      </p:grpSpPr>
      <p:sp>
        <p:nvSpPr>
          <p:cNvPr id="65" name="TextShape 1"/>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Gremien der TU Darmstadt</a:t>
            </a:r>
            <a:endParaRPr/>
          </a:p>
        </p:txBody>
      </p:sp>
      <p:pic>
        <p:nvPicPr>
          <p:cNvPr id="66" name="Grafik 5" descr=""/>
          <p:cNvPicPr/>
          <p:nvPr/>
        </p:nvPicPr>
        <p:blipFill>
          <a:blip r:embed="rId1"/>
          <a:stretch>
            <a:fillRect/>
          </a:stretch>
        </p:blipFill>
        <p:spPr>
          <a:xfrm>
            <a:off x="0" y="1772640"/>
            <a:ext cx="9143640" cy="3803040"/>
          </a:xfrm>
          <a:prstGeom prst="rect">
            <a:avLst/>
          </a:prstGeom>
          <a:ln>
            <a:noFill/>
          </a:ln>
        </p:spPr>
      </p:pic>
      <p:sp>
        <p:nvSpPr>
          <p:cNvPr id="67" name="CustomShape 2"/>
          <p:cNvSpPr/>
          <p:nvPr/>
        </p:nvSpPr>
        <p:spPr>
          <a:xfrm>
            <a:off x="0" y="4725000"/>
            <a:ext cx="4067640" cy="863640"/>
          </a:xfrm>
          <a:prstGeom prst="rect">
            <a:avLst/>
          </a:prstGeom>
          <a:solidFill>
            <a:srgbClr val="ffffff"/>
          </a:solidFill>
          <a:ln w="25560">
            <a:noFill/>
          </a:ln>
        </p:spPr>
      </p:sp>
      <p:sp>
        <p:nvSpPr>
          <p:cNvPr id="68" name="CustomShape 3"/>
          <p:cNvSpPr/>
          <p:nvPr/>
        </p:nvSpPr>
        <p:spPr>
          <a:xfrm>
            <a:off x="327600" y="5429160"/>
            <a:ext cx="3744000" cy="456120"/>
          </a:xfrm>
          <a:prstGeom prst="rect">
            <a:avLst/>
          </a:prstGeom>
          <a:noFill/>
          <a:ln>
            <a:noFill/>
          </a:ln>
        </p:spPr>
        <p:txBody>
          <a:bodyPr lIns="90000" rIns="90000" tIns="45000" bIns="45000"/>
          <a:p>
            <a:pPr>
              <a:lnSpc>
                <a:spcPct val="100000"/>
              </a:lnSpc>
            </a:pPr>
            <a:r>
              <a:rPr b="1" lang="de-DE" sz="2400">
                <a:solidFill>
                  <a:srgbClr val="000000"/>
                </a:solidFill>
                <a:latin typeface="FrontPage"/>
                <a:ea typeface="FrontPage"/>
              </a:rPr>
              <a:t>Personenwahl</a:t>
            </a:r>
            <a:endParaRPr/>
          </a:p>
        </p:txBody>
      </p:sp>
      <p:sp>
        <p:nvSpPr>
          <p:cNvPr id="69" name="CustomShape 4"/>
          <p:cNvSpPr/>
          <p:nvPr/>
        </p:nvSpPr>
        <p:spPr>
          <a:xfrm>
            <a:off x="3857760" y="5429160"/>
            <a:ext cx="5286240" cy="1429200"/>
          </a:xfrm>
          <a:prstGeom prst="rect">
            <a:avLst/>
          </a:prstGeom>
          <a:noFill/>
          <a:ln>
            <a:noFill/>
          </a:ln>
        </p:spPr>
        <p:txBody>
          <a:bodyPr lIns="90000" rIns="90000" tIns="45000" bIns="45000"/>
          <a:p>
            <a:pPr>
              <a:lnSpc>
                <a:spcPct val="100000"/>
              </a:lnSpc>
            </a:pPr>
            <a:r>
              <a:rPr b="1" lang="de-DE" sz="2400">
                <a:solidFill>
                  <a:srgbClr val="000000"/>
                </a:solidFill>
                <a:latin typeface="FrontPage"/>
              </a:rPr>
              <a:t>Listenwahl</a:t>
            </a:r>
            <a:r>
              <a:rPr lang="de-DE" sz="2400">
                <a:solidFill>
                  <a:srgbClr val="000000"/>
                </a:solidFill>
                <a:latin typeface="FrontPage"/>
              </a:rPr>
              <a:t>:</a:t>
            </a:r>
            <a:r>
              <a:rPr lang="de-DE" sz="2400">
                <a:solidFill>
                  <a:srgbClr val="000000"/>
                </a:solidFill>
                <a:latin typeface="FrontPage"/>
              </a:rPr>
              <a:t>
</a:t>
            </a:r>
            <a:r>
              <a:rPr lang="de-DE" sz="2400">
                <a:solidFill>
                  <a:srgbClr val="000000"/>
                </a:solidFill>
                <a:latin typeface="FrontPage"/>
              </a:rPr>
              <a:t>ing+ </a:t>
            </a:r>
            <a:r>
              <a:rPr lang="de-DE" sz="2400">
                <a:solidFill>
                  <a:srgbClr val="000000"/>
                </a:solidFill>
                <a:latin typeface="FrontPage"/>
              </a:rPr>
              <a:t>	</a:t>
            </a:r>
            <a:r>
              <a:rPr lang="de-DE" sz="2400">
                <a:solidFill>
                  <a:srgbClr val="000000"/>
                </a:solidFill>
                <a:latin typeface="FrontPage"/>
              </a:rPr>
              <a:t>   Fachwerk </a:t>
            </a:r>
            <a:r>
              <a:rPr lang="de-DE" sz="2400">
                <a:solidFill>
                  <a:srgbClr val="000000"/>
                </a:solidFill>
                <a:latin typeface="FrontPage"/>
              </a:rPr>
              <a:t>	</a:t>
            </a:r>
            <a:r>
              <a:rPr lang="de-DE" sz="2400">
                <a:solidFill>
                  <a:srgbClr val="000000"/>
                </a:solidFill>
                <a:latin typeface="FrontPage"/>
              </a:rPr>
              <a:t>  Campusgrüne</a:t>
            </a:r>
            <a:endParaRPr/>
          </a:p>
          <a:p>
            <a:pPr>
              <a:lnSpc>
                <a:spcPct val="100000"/>
              </a:lnSpc>
            </a:pPr>
            <a:r>
              <a:rPr lang="de-DE" sz="2400">
                <a:solidFill>
                  <a:srgbClr val="000000"/>
                </a:solidFill>
                <a:latin typeface="FrontPage"/>
              </a:rPr>
              <a:t>Jusos</a:t>
            </a:r>
            <a:r>
              <a:rPr lang="de-DE" sz="2400">
                <a:solidFill>
                  <a:srgbClr val="000000"/>
                </a:solidFill>
                <a:latin typeface="FrontPage"/>
              </a:rPr>
              <a:t>	</a:t>
            </a:r>
            <a:r>
              <a:rPr lang="de-DE" sz="2400">
                <a:solidFill>
                  <a:srgbClr val="000000"/>
                </a:solidFill>
                <a:latin typeface="FrontPage"/>
              </a:rPr>
              <a:t>   SDS</a:t>
            </a:r>
            <a:r>
              <a:rPr lang="de-DE" sz="2400">
                <a:solidFill>
                  <a:srgbClr val="000000"/>
                </a:solidFill>
                <a:latin typeface="FrontPage"/>
              </a:rPr>
              <a:t>	</a:t>
            </a:r>
            <a:r>
              <a:rPr lang="de-DE" sz="2400">
                <a:solidFill>
                  <a:srgbClr val="000000"/>
                </a:solidFill>
                <a:latin typeface="FrontPage"/>
              </a:rPr>
              <a:t>	</a:t>
            </a:r>
            <a:r>
              <a:rPr lang="de-DE" sz="2400">
                <a:solidFill>
                  <a:srgbClr val="000000"/>
                </a:solidFill>
                <a:latin typeface="FrontPage"/>
              </a:rPr>
              <a:t>	</a:t>
            </a:r>
            <a:r>
              <a:rPr lang="de-DE" sz="2400">
                <a:solidFill>
                  <a:srgbClr val="000000"/>
                </a:solidFill>
                <a:latin typeface="FrontPage"/>
              </a:rPr>
              <a:t>  RCDS</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0" name="TextShape 1"/>
          <p:cNvSpPr txBox="1"/>
          <p:nvPr/>
        </p:nvSpPr>
        <p:spPr>
          <a:xfrm>
            <a:off x="457200" y="1600200"/>
            <a:ext cx="4942800" cy="4525560"/>
          </a:xfrm>
          <a:prstGeom prst="rect">
            <a:avLst/>
          </a:prstGeom>
        </p:spPr>
        <p:txBody>
          <a:bodyPr/>
          <a:p>
            <a:pPr>
              <a:lnSpc>
                <a:spcPct val="100000"/>
              </a:lnSpc>
              <a:buFont typeface="Arial"/>
              <a:buChar char="•"/>
            </a:pPr>
            <a:r>
              <a:rPr lang="de-DE" sz="3200">
                <a:solidFill>
                  <a:srgbClr val="000000"/>
                </a:solidFill>
                <a:latin typeface="FrontPage"/>
                <a:ea typeface="FrontPage"/>
              </a:rPr>
              <a:t>RMV-Semesterticket</a:t>
            </a:r>
            <a:endParaRPr/>
          </a:p>
          <a:p>
            <a:pPr>
              <a:lnSpc>
                <a:spcPct val="100000"/>
              </a:lnSpc>
              <a:buFont typeface="Arial"/>
              <a:buChar char="•"/>
            </a:pPr>
            <a:r>
              <a:rPr lang="de-DE" sz="3200">
                <a:solidFill>
                  <a:srgbClr val="000000"/>
                </a:solidFill>
                <a:latin typeface="FrontPage"/>
                <a:ea typeface="FrontPage"/>
              </a:rPr>
              <a:t>Schlosskeller</a:t>
            </a:r>
            <a:endParaRPr/>
          </a:p>
          <a:p>
            <a:pPr>
              <a:lnSpc>
                <a:spcPct val="100000"/>
              </a:lnSpc>
              <a:buFont typeface="Arial"/>
              <a:buChar char="•"/>
            </a:pPr>
            <a:r>
              <a:rPr lang="de-DE" sz="3200">
                <a:solidFill>
                  <a:srgbClr val="000000"/>
                </a:solidFill>
                <a:latin typeface="FrontPage"/>
                <a:ea typeface="FrontPage"/>
              </a:rPr>
              <a:t>603qm (60,3qm)</a:t>
            </a:r>
            <a:endParaRPr/>
          </a:p>
          <a:p>
            <a:pPr>
              <a:lnSpc>
                <a:spcPct val="100000"/>
              </a:lnSpc>
              <a:buFont typeface="Arial"/>
              <a:buChar char="•"/>
            </a:pPr>
            <a:r>
              <a:rPr lang="de-DE" sz="3200">
                <a:solidFill>
                  <a:srgbClr val="000000"/>
                </a:solidFill>
                <a:latin typeface="FrontPage"/>
                <a:ea typeface="FrontPage"/>
              </a:rPr>
              <a:t>Fahrradwerkstatt</a:t>
            </a:r>
            <a:endParaRPr/>
          </a:p>
          <a:p>
            <a:pPr>
              <a:lnSpc>
                <a:spcPct val="100000"/>
              </a:lnSpc>
              <a:buFont typeface="Arial"/>
              <a:buChar char="•"/>
            </a:pPr>
            <a:r>
              <a:rPr lang="de-DE" sz="3200">
                <a:solidFill>
                  <a:srgbClr val="000000"/>
                </a:solidFill>
                <a:latin typeface="FrontPage"/>
                <a:ea typeface="FrontPage"/>
              </a:rPr>
              <a:t>Kostenloser </a:t>
            </a:r>
            <a:r>
              <a:rPr lang="de-DE" sz="3200">
                <a:solidFill>
                  <a:srgbClr val="000000"/>
                </a:solidFill>
                <a:latin typeface="FrontPage"/>
                <a:ea typeface="FrontPage"/>
              </a:rPr>
              <a:t>Eintritt ins Staatstheater</a:t>
            </a:r>
            <a:endParaRPr/>
          </a:p>
          <a:p>
            <a:pPr>
              <a:lnSpc>
                <a:spcPct val="100000"/>
              </a:lnSpc>
              <a:buFont typeface="Arial"/>
              <a:buChar char="•"/>
            </a:pPr>
            <a:r>
              <a:rPr lang="de-DE" sz="3200">
                <a:solidFill>
                  <a:srgbClr val="000000"/>
                </a:solidFill>
                <a:latin typeface="FrontPage"/>
                <a:ea typeface="FrontPage"/>
              </a:rPr>
              <a:t>Berufung von ProfessorInnen</a:t>
            </a:r>
            <a:endParaRPr/>
          </a:p>
          <a:p>
            <a:pPr>
              <a:lnSpc>
                <a:spcPct val="100000"/>
              </a:lnSpc>
              <a:buFont typeface="Arial"/>
              <a:buChar char="•"/>
            </a:pPr>
            <a:r>
              <a:rPr lang="de-DE" sz="3200">
                <a:solidFill>
                  <a:srgbClr val="000000"/>
                </a:solidFill>
                <a:latin typeface="FrontPage"/>
                <a:ea typeface="FrontPage"/>
              </a:rPr>
              <a:t>Ringvorlesungen</a:t>
            </a:r>
            <a:endParaRPr/>
          </a:p>
          <a:p>
            <a:pPr>
              <a:lnSpc>
                <a:spcPct val="100000"/>
              </a:lnSpc>
              <a:buFont typeface="Arial"/>
              <a:buChar char="•"/>
            </a:pPr>
            <a:r>
              <a:rPr lang="de-DE" sz="3200">
                <a:solidFill>
                  <a:srgbClr val="000000"/>
                </a:solidFill>
                <a:latin typeface="FrontPage"/>
                <a:ea typeface="FrontPage"/>
              </a:rPr>
              <a:t>Leihfahrradsystem</a:t>
            </a:r>
            <a:endParaRPr/>
          </a:p>
        </p:txBody>
      </p:sp>
      <p:sp>
        <p:nvSpPr>
          <p:cNvPr id="71" name="TextShape 2"/>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Wieso wählen?</a:t>
            </a:r>
            <a:endParaRPr/>
          </a:p>
        </p:txBody>
      </p:sp>
      <p:pic>
        <p:nvPicPr>
          <p:cNvPr id="72" name="" descr=""/>
          <p:cNvPicPr/>
          <p:nvPr/>
        </p:nvPicPr>
        <p:blipFill>
          <a:blip r:embed="rId1"/>
          <a:stretch>
            <a:fillRect/>
          </a:stretch>
        </p:blipFill>
        <p:spPr>
          <a:xfrm>
            <a:off x="4896000" y="1693800"/>
            <a:ext cx="4010040" cy="1042200"/>
          </a:xfrm>
          <a:prstGeom prst="rect">
            <a:avLst/>
          </a:prstGeom>
          <a:ln>
            <a:noFill/>
          </a:ln>
        </p:spPr>
      </p:pic>
      <p:pic>
        <p:nvPicPr>
          <p:cNvPr id="73" name="" descr=""/>
          <p:cNvPicPr/>
          <p:nvPr/>
        </p:nvPicPr>
        <p:blipFill>
          <a:blip r:embed="rId2"/>
          <a:stretch>
            <a:fillRect/>
          </a:stretch>
        </p:blipFill>
        <p:spPr>
          <a:xfrm>
            <a:off x="6665040" y="2550600"/>
            <a:ext cx="2406960" cy="761400"/>
          </a:xfrm>
          <a:prstGeom prst="rect">
            <a:avLst/>
          </a:prstGeom>
          <a:ln>
            <a:noFill/>
          </a:ln>
        </p:spPr>
      </p:pic>
      <p:pic>
        <p:nvPicPr>
          <p:cNvPr id="74" name="" descr=""/>
          <p:cNvPicPr/>
          <p:nvPr/>
        </p:nvPicPr>
        <p:blipFill>
          <a:blip r:embed="rId3"/>
          <a:stretch>
            <a:fillRect/>
          </a:stretch>
        </p:blipFill>
        <p:spPr>
          <a:xfrm>
            <a:off x="7344000" y="4663080"/>
            <a:ext cx="1451520" cy="448920"/>
          </a:xfrm>
          <a:prstGeom prst="rect">
            <a:avLst/>
          </a:prstGeom>
          <a:ln>
            <a:noFill/>
          </a:ln>
        </p:spPr>
      </p:pic>
      <p:pic>
        <p:nvPicPr>
          <p:cNvPr id="75" name="" descr=""/>
          <p:cNvPicPr/>
          <p:nvPr/>
        </p:nvPicPr>
        <p:blipFill>
          <a:blip r:embed="rId4"/>
          <a:stretch>
            <a:fillRect/>
          </a:stretch>
        </p:blipFill>
        <p:spPr>
          <a:xfrm>
            <a:off x="7332480" y="3943080"/>
            <a:ext cx="1451520" cy="448920"/>
          </a:xfrm>
          <a:prstGeom prst="rect">
            <a:avLst/>
          </a:prstGeom>
          <a:ln>
            <a:noFill/>
          </a:ln>
        </p:spPr>
      </p:pic>
      <p:pic>
        <p:nvPicPr>
          <p:cNvPr id="76" name="" descr=""/>
          <p:cNvPicPr/>
          <p:nvPr/>
        </p:nvPicPr>
        <p:blipFill>
          <a:blip r:embed="rId5"/>
          <a:stretch>
            <a:fillRect/>
          </a:stretch>
        </p:blipFill>
        <p:spPr>
          <a:xfrm>
            <a:off x="7344000" y="5472000"/>
            <a:ext cx="1501200" cy="1124280"/>
          </a:xfrm>
          <a:prstGeom prst="rect">
            <a:avLst/>
          </a:prstGeom>
          <a:ln>
            <a:noFill/>
          </a:ln>
        </p:spPr>
      </p:pic>
      <p:sp>
        <p:nvSpPr>
          <p:cNvPr id="77" name="TextShape 3"/>
          <p:cNvSpPr txBox="1"/>
          <p:nvPr/>
        </p:nvSpPr>
        <p:spPr>
          <a:xfrm>
            <a:off x="8496000" y="5643720"/>
            <a:ext cx="546120" cy="980280"/>
          </a:xfrm>
          <a:prstGeom prst="rect">
            <a:avLst/>
          </a:prstGeom>
        </p:spPr>
        <p:txBody>
          <a:bodyPr wrap="none" lIns="90000" rIns="90000" tIns="45000" bIns="45000"/>
          <a:p>
            <a:r>
              <a:rPr lang="de-DE" sz="6000"/>
              <a:t>?</a:t>
            </a:r>
            <a:endParaRPr/>
          </a:p>
        </p:txBody>
      </p:sp>
      <p:pic>
        <p:nvPicPr>
          <p:cNvPr id="78" name="" descr=""/>
          <p:cNvPicPr/>
          <p:nvPr/>
        </p:nvPicPr>
        <p:blipFill>
          <a:blip r:embed="rId6"/>
          <a:stretch>
            <a:fillRect/>
          </a:stretch>
        </p:blipFill>
        <p:spPr>
          <a:xfrm>
            <a:off x="4938840" y="5328000"/>
            <a:ext cx="2045160" cy="136332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Wahlbeteiligung 2013</a:t>
            </a:r>
            <a:endParaRPr/>
          </a:p>
        </p:txBody>
      </p:sp>
      <p:graphicFrame>
        <p:nvGraphicFramePr>
          <p:cNvPr id="80" name="Inhaltsplatzhalter 8"/>
          <p:cNvGraphicFramePr/>
          <p:nvPr/>
        </p:nvGraphicFramePr>
        <p:xfrm>
          <a:off x="0" y="1412640"/>
          <a:ext cx="9143640" cy="5445000"/>
        </p:xfrm>
        <a:graphic>
          <a:graphicData uri="http://schemas.openxmlformats.org/drawingml/2006/chart">
            <c:chart xmlns:c="http://schemas.openxmlformats.org/drawingml/2006/chart" xmlns:r="http://schemas.openxmlformats.org/officeDocument/2006/relationships" r:id="rId1"/>
          </a:graphicData>
        </a:graphic>
      </p:graphicFrame>
      <p:sp>
        <p:nvSpPr>
          <p:cNvPr id="81" name="TextShape 2"/>
          <p:cNvSpPr txBox="1"/>
          <p:nvPr/>
        </p:nvSpPr>
        <p:spPr>
          <a:xfrm>
            <a:off x="6084000" y="6660000"/>
            <a:ext cx="3096000" cy="218520"/>
          </a:xfrm>
          <a:prstGeom prst="rect">
            <a:avLst/>
          </a:prstGeom>
        </p:spPr>
        <p:txBody>
          <a:bodyPr wrap="none" lIns="90000" rIns="90000" tIns="45000" bIns="45000"/>
          <a:p>
            <a:r>
              <a:rPr lang="de-DE" sz="900">
                <a:latin typeface="FrontPage"/>
              </a:rPr>
              <a:t>*Durchschnittliche Wahlbeteiligung für StuPa- &amp; UV- Wahl</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Wahlbeteiligung 2013</a:t>
            </a:r>
            <a:endParaRPr/>
          </a:p>
        </p:txBody>
      </p:sp>
      <p:graphicFrame>
        <p:nvGraphicFramePr>
          <p:cNvPr id="83" name="Inhaltsplatzhalter 8"/>
          <p:cNvGraphicFramePr/>
          <p:nvPr/>
        </p:nvGraphicFramePr>
        <p:xfrm>
          <a:off x="0" y="1412640"/>
          <a:ext cx="9143640" cy="5445000"/>
        </p:xfrm>
        <a:graphic>
          <a:graphicData uri="http://schemas.openxmlformats.org/drawingml/2006/chart">
            <c:chart xmlns:c="http://schemas.openxmlformats.org/drawingml/2006/chart" xmlns:r="http://schemas.openxmlformats.org/officeDocument/2006/relationships" r:id="rId1"/>
          </a:graphicData>
        </a:graphic>
      </p:graphicFrame>
      <p:sp>
        <p:nvSpPr>
          <p:cNvPr id="84" name="TextShape 2"/>
          <p:cNvSpPr txBox="1"/>
          <p:nvPr/>
        </p:nvSpPr>
        <p:spPr>
          <a:xfrm>
            <a:off x="6084000" y="6660000"/>
            <a:ext cx="3096000" cy="218520"/>
          </a:xfrm>
          <a:prstGeom prst="rect">
            <a:avLst/>
          </a:prstGeom>
        </p:spPr>
        <p:txBody>
          <a:bodyPr wrap="none" lIns="90000" rIns="90000" tIns="45000" bIns="45000"/>
          <a:p>
            <a:r>
              <a:rPr lang="de-DE" sz="900">
                <a:latin typeface="FrontPage"/>
              </a:rPr>
              <a:t>*Durchschnittliche Wahlbeteiligung für StuPa- &amp; UV- Wahl</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457200" y="1989000"/>
            <a:ext cx="8229240" cy="935640"/>
          </a:xfrm>
          <a:prstGeom prst="rect">
            <a:avLst/>
          </a:prstGeom>
        </p:spPr>
        <p:txBody>
          <a:bodyPr/>
          <a:p>
            <a:endParaRPr/>
          </a:p>
        </p:txBody>
      </p:sp>
      <p:sp>
        <p:nvSpPr>
          <p:cNvPr id="86" name="TextShape 2"/>
          <p:cNvSpPr txBox="1"/>
          <p:nvPr/>
        </p:nvSpPr>
        <p:spPr>
          <a:xfrm>
            <a:off x="457200" y="404640"/>
            <a:ext cx="6562800" cy="791640"/>
          </a:xfrm>
          <a:prstGeom prst="rect">
            <a:avLst/>
          </a:prstGeom>
        </p:spPr>
        <p:txBody>
          <a:bodyPr anchor="ctr"/>
          <a:p>
            <a:pPr>
              <a:lnSpc>
                <a:spcPct val="100000"/>
              </a:lnSpc>
            </a:pPr>
            <a:r>
              <a:rPr b="1" lang="de-DE" sz="4000">
                <a:solidFill>
                  <a:srgbClr val="000000"/>
                </a:solidFill>
                <a:latin typeface="FrontPage"/>
                <a:ea typeface="FrontPage"/>
              </a:rPr>
              <a:t>Hochschulwahlen</a:t>
            </a:r>
            <a:endParaRPr/>
          </a:p>
        </p:txBody>
      </p:sp>
      <p:sp>
        <p:nvSpPr>
          <p:cNvPr id="87" name="CustomShape 3"/>
          <p:cNvSpPr/>
          <p:nvPr/>
        </p:nvSpPr>
        <p:spPr>
          <a:xfrm>
            <a:off x="720000" y="5619600"/>
            <a:ext cx="7448400" cy="1004400"/>
          </a:xfrm>
          <a:prstGeom prst="rect">
            <a:avLst/>
          </a:prstGeom>
          <a:noFill/>
          <a:ln>
            <a:noFill/>
          </a:ln>
        </p:spPr>
        <p:txBody>
          <a:bodyPr lIns="90000" rIns="90000" tIns="45000" bIns="45000"/>
          <a:p>
            <a:pPr algn="ctr">
              <a:lnSpc>
                <a:spcPct val="100000"/>
              </a:lnSpc>
            </a:pPr>
            <a:r>
              <a:rPr b="1" lang="de-DE" sz="2800">
                <a:solidFill>
                  <a:srgbClr val="262626"/>
                </a:solidFill>
                <a:latin typeface="Calibri"/>
              </a:rPr>
              <a:t>Studien- und Lichtbildausweis mitbringen</a:t>
            </a:r>
            <a:endParaRPr/>
          </a:p>
          <a:p>
            <a:pPr>
              <a:lnSpc>
                <a:spcPct val="100000"/>
              </a:lnSpc>
            </a:pPr>
            <a:endParaRPr/>
          </a:p>
        </p:txBody>
      </p:sp>
      <p:pic>
        <p:nvPicPr>
          <p:cNvPr id="88" name="" descr=""/>
          <p:cNvPicPr/>
          <p:nvPr/>
        </p:nvPicPr>
        <p:blipFill>
          <a:blip r:embed="rId1"/>
          <a:stretch>
            <a:fillRect/>
          </a:stretch>
        </p:blipFill>
        <p:spPr>
          <a:xfrm>
            <a:off x="-777960" y="2340000"/>
            <a:ext cx="10553400" cy="295200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