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4" r:id="rId3"/>
    <p:sldId id="268" r:id="rId4"/>
    <p:sldId id="269" r:id="rId5"/>
    <p:sldId id="267" r:id="rId6"/>
    <p:sldId id="260" r:id="rId7"/>
    <p:sldId id="263" r:id="rId8"/>
    <p:sldId id="271" r:id="rId9"/>
    <p:sldId id="265" r:id="rId10"/>
  </p:sldIdLst>
  <p:sldSz cx="9144000" cy="6858000" type="screen4x3"/>
  <p:notesSz cx="9144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6786" autoAdjust="0"/>
  </p:normalViewPr>
  <p:slideViewPr>
    <p:cSldViewPr>
      <p:cViewPr>
        <p:scale>
          <a:sx n="80" d="100"/>
          <a:sy n="80" d="100"/>
        </p:scale>
        <p:origin x="-1590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130" d="100"/>
          <a:sy n="130" d="100"/>
        </p:scale>
        <p:origin x="-918" y="-90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12"/>
  <c:chart>
    <c:autoTitleDeleted val="1"/>
    <c:plotArea>
      <c:layout>
        <c:manualLayout>
          <c:layoutTarget val="inner"/>
          <c:xMode val="edge"/>
          <c:yMode val="edge"/>
          <c:x val="0.12585775736366278"/>
          <c:y val="4.4861391929187304E-2"/>
          <c:w val="0.85210131719646165"/>
          <c:h val="0.58256463872992337"/>
        </c:manualLayout>
      </c:layout>
      <c:barChart>
        <c:barDir val="col"/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Wahlbeteiligung 2012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Pt>
            <c:idx val="3"/>
            <c:spPr>
              <a:solidFill>
                <a:schemeClr val="accent3"/>
              </a:solidFill>
            </c:spPr>
          </c:dPt>
          <c:dPt>
            <c:idx val="4"/>
            <c:spPr>
              <a:solidFill>
                <a:schemeClr val="accent3"/>
              </a:solidFill>
            </c:spPr>
          </c:dPt>
          <c:dPt>
            <c:idx val="5"/>
            <c:spPr>
              <a:solidFill>
                <a:schemeClr val="accent3"/>
              </a:solidFill>
            </c:spPr>
          </c:dPt>
          <c:dPt>
            <c:idx val="6"/>
            <c:spPr>
              <a:solidFill>
                <a:schemeClr val="accent3"/>
              </a:solidFill>
            </c:spPr>
          </c:dPt>
          <c:dPt>
            <c:idx val="7"/>
            <c:spPr>
              <a:solidFill>
                <a:schemeClr val="accent3"/>
              </a:solidFill>
            </c:spPr>
          </c:dPt>
          <c:dPt>
            <c:idx val="8"/>
            <c:spPr>
              <a:solidFill>
                <a:schemeClr val="tx2"/>
              </a:solidFill>
            </c:spPr>
          </c:dPt>
          <c:dPt>
            <c:idx val="9"/>
            <c:spPr>
              <a:solidFill>
                <a:schemeClr val="tx2"/>
              </a:solidFill>
            </c:spPr>
          </c:dPt>
          <c:dPt>
            <c:idx val="10"/>
            <c:spPr>
              <a:solidFill>
                <a:schemeClr val="tx2"/>
              </a:solidFill>
            </c:spPr>
          </c:dPt>
          <c:dPt>
            <c:idx val="11"/>
            <c:spPr>
              <a:solidFill>
                <a:schemeClr val="tx2"/>
              </a:solidFill>
            </c:spPr>
          </c:dPt>
          <c:dPt>
            <c:idx val="12"/>
            <c:spPr>
              <a:solidFill>
                <a:schemeClr val="tx2"/>
              </a:solidFill>
            </c:spPr>
          </c:dPt>
          <c:dPt>
            <c:idx val="13"/>
            <c:spPr>
              <a:solidFill>
                <a:srgbClr val="C00000"/>
              </a:solidFill>
            </c:spPr>
          </c:dPt>
          <c:cat>
            <c:strRef>
              <c:f>Tabelle1!$A$2:$A$15</c:f>
              <c:strCache>
                <c:ptCount val="14"/>
                <c:pt idx="0">
                  <c:v>Rechts- und Wirtschaftswissenschaften</c:v>
                </c:pt>
                <c:pt idx="1">
                  <c:v>Gesellschafts- und Geschichtswissenschaften</c:v>
                </c:pt>
                <c:pt idx="2">
                  <c:v>Humanwissenschaften</c:v>
                </c:pt>
                <c:pt idx="3">
                  <c:v>Mathematik</c:v>
                </c:pt>
                <c:pt idx="4">
                  <c:v>Physik</c:v>
                </c:pt>
                <c:pt idx="5">
                  <c:v>Chemie</c:v>
                </c:pt>
                <c:pt idx="6">
                  <c:v>Biologie</c:v>
                </c:pt>
                <c:pt idx="7">
                  <c:v>Material- und Geowissenschaften</c:v>
                </c:pt>
                <c:pt idx="8">
                  <c:v>Bauingenieurwesen und Geodäsie</c:v>
                </c:pt>
                <c:pt idx="9">
                  <c:v>Architektur</c:v>
                </c:pt>
                <c:pt idx="10">
                  <c:v>Maschienenbau</c:v>
                </c:pt>
                <c:pt idx="11">
                  <c:v>Elektrotechnik und Informationstechnik</c:v>
                </c:pt>
                <c:pt idx="12">
                  <c:v>Informatik</c:v>
                </c:pt>
                <c:pt idx="13">
                  <c:v>Durchschnitt</c:v>
                </c:pt>
              </c:strCache>
            </c:strRef>
          </c:cat>
          <c:val>
            <c:numRef>
              <c:f>Tabelle1!$B$2:$B$15</c:f>
              <c:numCache>
                <c:formatCode>0.00%</c:formatCode>
                <c:ptCount val="14"/>
                <c:pt idx="0">
                  <c:v>0.19000000000000003</c:v>
                </c:pt>
                <c:pt idx="1">
                  <c:v>9.9000000000000019E-2</c:v>
                </c:pt>
                <c:pt idx="2">
                  <c:v>6.8000000000000019E-2</c:v>
                </c:pt>
                <c:pt idx="3">
                  <c:v>0.27900000000000008</c:v>
                </c:pt>
                <c:pt idx="4">
                  <c:v>0.31900000000000006</c:v>
                </c:pt>
                <c:pt idx="5">
                  <c:v>0.26900000000000002</c:v>
                </c:pt>
                <c:pt idx="6">
                  <c:v>0.14800000000000002</c:v>
                </c:pt>
                <c:pt idx="7">
                  <c:v>0.255</c:v>
                </c:pt>
                <c:pt idx="8">
                  <c:v>0.22500000000000003</c:v>
                </c:pt>
                <c:pt idx="9">
                  <c:v>7.7000000000000013E-2</c:v>
                </c:pt>
                <c:pt idx="10">
                  <c:v>0.3020000000000001</c:v>
                </c:pt>
                <c:pt idx="11">
                  <c:v>0.15300000000000002</c:v>
                </c:pt>
                <c:pt idx="12">
                  <c:v>0.125</c:v>
                </c:pt>
                <c:pt idx="13" formatCode="0%">
                  <c:v>0.23</c:v>
                </c:pt>
              </c:numCache>
            </c:numRef>
          </c:val>
        </c:ser>
        <c:overlap val="100"/>
        <c:axId val="46022656"/>
        <c:axId val="46024192"/>
      </c:barChart>
      <c:catAx>
        <c:axId val="46022656"/>
        <c:scaling>
          <c:orientation val="minMax"/>
        </c:scaling>
        <c:axPos val="b"/>
        <c:numFmt formatCode="General" sourceLinked="1"/>
        <c:tickLblPos val="nextTo"/>
        <c:crossAx val="46024192"/>
        <c:crosses val="autoZero"/>
        <c:auto val="1"/>
        <c:lblAlgn val="ctr"/>
        <c:lblOffset val="100"/>
      </c:catAx>
      <c:valAx>
        <c:axId val="46024192"/>
        <c:scaling>
          <c:orientation val="minMax"/>
        </c:scaling>
        <c:axPos val="l"/>
        <c:majorGridlines/>
        <c:numFmt formatCode="0%" sourceLinked="0"/>
        <c:tickLblPos val="nextTo"/>
        <c:crossAx val="46022656"/>
        <c:crosses val="autoZero"/>
        <c:crossBetween val="between"/>
      </c:valAx>
      <c:spPr>
        <a:noFill/>
        <a:ln>
          <a:noFill/>
        </a:ln>
      </c:spPr>
    </c:plotArea>
    <c:plotVisOnly val="1"/>
  </c:chart>
  <c:txPr>
    <a:bodyPr/>
    <a:lstStyle/>
    <a:p>
      <a:pPr>
        <a:defRPr sz="1800"/>
      </a:pPr>
      <a:endParaRPr lang="de-DE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12"/>
  <c:chart>
    <c:autoTitleDeleted val="1"/>
    <c:plotArea>
      <c:layout>
        <c:manualLayout>
          <c:layoutTarget val="inner"/>
          <c:xMode val="edge"/>
          <c:yMode val="edge"/>
          <c:x val="0.12585775736366275"/>
          <c:y val="4.4861391929187318E-2"/>
          <c:w val="0.85210131719646165"/>
          <c:h val="0.58256463872992315"/>
        </c:manualLayout>
      </c:layout>
      <c:barChart>
        <c:barDir val="col"/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Wahlbeteiligung 2012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Pt>
            <c:idx val="3"/>
            <c:spPr>
              <a:solidFill>
                <a:schemeClr val="accent3"/>
              </a:solidFill>
            </c:spPr>
          </c:dPt>
          <c:dPt>
            <c:idx val="4"/>
            <c:spPr>
              <a:solidFill>
                <a:schemeClr val="accent3"/>
              </a:solidFill>
            </c:spPr>
          </c:dPt>
          <c:dPt>
            <c:idx val="5"/>
            <c:spPr>
              <a:solidFill>
                <a:schemeClr val="accent3"/>
              </a:solidFill>
            </c:spPr>
          </c:dPt>
          <c:dPt>
            <c:idx val="6"/>
            <c:spPr>
              <a:solidFill>
                <a:schemeClr val="accent3"/>
              </a:solidFill>
            </c:spPr>
          </c:dPt>
          <c:dPt>
            <c:idx val="7"/>
            <c:spPr>
              <a:solidFill>
                <a:schemeClr val="accent3"/>
              </a:solidFill>
            </c:spPr>
          </c:dPt>
          <c:dPt>
            <c:idx val="8"/>
            <c:spPr>
              <a:solidFill>
                <a:schemeClr val="tx2"/>
              </a:solidFill>
            </c:spPr>
          </c:dPt>
          <c:dPt>
            <c:idx val="9"/>
            <c:spPr>
              <a:solidFill>
                <a:schemeClr val="tx2"/>
              </a:solidFill>
            </c:spPr>
          </c:dPt>
          <c:dPt>
            <c:idx val="10"/>
            <c:spPr>
              <a:solidFill>
                <a:schemeClr val="tx2"/>
              </a:solidFill>
            </c:spPr>
          </c:dPt>
          <c:dPt>
            <c:idx val="11"/>
            <c:spPr>
              <a:solidFill>
                <a:schemeClr val="tx2"/>
              </a:solidFill>
            </c:spPr>
          </c:dPt>
          <c:dPt>
            <c:idx val="12"/>
            <c:spPr>
              <a:solidFill>
                <a:schemeClr val="tx2"/>
              </a:solidFill>
            </c:spPr>
          </c:dPt>
          <c:dPt>
            <c:idx val="13"/>
            <c:spPr>
              <a:solidFill>
                <a:srgbClr val="C00000"/>
              </a:solidFill>
            </c:spPr>
          </c:dPt>
          <c:cat>
            <c:strRef>
              <c:f>Tabelle1!$A$2:$A$15</c:f>
              <c:strCache>
                <c:ptCount val="14"/>
                <c:pt idx="0">
                  <c:v>Rechts- und Wirtschaftswissenschaften</c:v>
                </c:pt>
                <c:pt idx="1">
                  <c:v>Gesellschafts- und Geschichtswissenschaften</c:v>
                </c:pt>
                <c:pt idx="2">
                  <c:v>Humanwissenschaften</c:v>
                </c:pt>
                <c:pt idx="3">
                  <c:v>Mathematik</c:v>
                </c:pt>
                <c:pt idx="4">
                  <c:v>Physik</c:v>
                </c:pt>
                <c:pt idx="5">
                  <c:v>Chemie</c:v>
                </c:pt>
                <c:pt idx="6">
                  <c:v>Biologie</c:v>
                </c:pt>
                <c:pt idx="7">
                  <c:v>Material- und Geowissenschaften</c:v>
                </c:pt>
                <c:pt idx="8">
                  <c:v>Bauingenieurwesen und Geodäsi</c:v>
                </c:pt>
                <c:pt idx="9">
                  <c:v>Architektur</c:v>
                </c:pt>
                <c:pt idx="10">
                  <c:v>Machienenbau</c:v>
                </c:pt>
                <c:pt idx="11">
                  <c:v>Elektrotechnik und Informationstechnik</c:v>
                </c:pt>
                <c:pt idx="12">
                  <c:v>Informatik</c:v>
                </c:pt>
                <c:pt idx="13">
                  <c:v>Durchschnitt</c:v>
                </c:pt>
              </c:strCache>
            </c:strRef>
          </c:cat>
          <c:val>
            <c:numRef>
              <c:f>Tabelle1!$B$2:$B$15</c:f>
              <c:numCache>
                <c:formatCode>0.00%</c:formatCode>
                <c:ptCount val="14"/>
                <c:pt idx="0">
                  <c:v>0.19</c:v>
                </c:pt>
                <c:pt idx="1">
                  <c:v>9.9000000000000046E-2</c:v>
                </c:pt>
                <c:pt idx="2">
                  <c:v>6.8000000000000019E-2</c:v>
                </c:pt>
                <c:pt idx="3">
                  <c:v>0.27900000000000008</c:v>
                </c:pt>
                <c:pt idx="4">
                  <c:v>0.31900000000000012</c:v>
                </c:pt>
                <c:pt idx="5">
                  <c:v>0.26900000000000002</c:v>
                </c:pt>
                <c:pt idx="6">
                  <c:v>0.14800000000000005</c:v>
                </c:pt>
                <c:pt idx="7">
                  <c:v>0.255</c:v>
                </c:pt>
                <c:pt idx="8">
                  <c:v>0.22500000000000001</c:v>
                </c:pt>
                <c:pt idx="9">
                  <c:v>7.6999999999999999E-2</c:v>
                </c:pt>
                <c:pt idx="10">
                  <c:v>0.30200000000000016</c:v>
                </c:pt>
                <c:pt idx="11">
                  <c:v>0.15300000000000005</c:v>
                </c:pt>
                <c:pt idx="12">
                  <c:v>0.125</c:v>
                </c:pt>
                <c:pt idx="13" formatCode="0%">
                  <c:v>0.23</c:v>
                </c:pt>
              </c:numCache>
            </c:numRef>
          </c:val>
        </c:ser>
        <c:overlap val="100"/>
        <c:axId val="61014400"/>
        <c:axId val="61015936"/>
      </c:barChart>
      <c:catAx>
        <c:axId val="61014400"/>
        <c:scaling>
          <c:orientation val="minMax"/>
        </c:scaling>
        <c:axPos val="b"/>
        <c:numFmt formatCode="General" sourceLinked="1"/>
        <c:tickLblPos val="nextTo"/>
        <c:crossAx val="61015936"/>
        <c:crosses val="autoZero"/>
        <c:auto val="1"/>
        <c:lblAlgn val="ctr"/>
        <c:lblOffset val="100"/>
      </c:catAx>
      <c:valAx>
        <c:axId val="61015936"/>
        <c:scaling>
          <c:orientation val="minMax"/>
          <c:max val="1"/>
        </c:scaling>
        <c:axPos val="l"/>
        <c:majorGridlines/>
        <c:numFmt formatCode="0%" sourceLinked="0"/>
        <c:tickLblPos val="nextTo"/>
        <c:crossAx val="61014400"/>
        <c:crosses val="autoZero"/>
        <c:crossBetween val="between"/>
      </c:valAx>
      <c:spPr>
        <a:noFill/>
        <a:ln>
          <a:noFill/>
        </a:ln>
      </c:spPr>
    </c:plotArea>
    <c:plotVisOnly val="1"/>
  </c:chart>
  <c:txPr>
    <a:bodyPr/>
    <a:lstStyle/>
    <a:p>
      <a:pPr>
        <a:defRPr sz="1800"/>
      </a:pPr>
      <a:endParaRPr lang="de-DE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0EFE46-057D-4010-984E-80BFEBB10974}" type="datetimeFigureOut">
              <a:rPr lang="de-DE" smtClean="0"/>
              <a:pPr/>
              <a:t>09.06.2013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51519" y="476672"/>
            <a:ext cx="3840427" cy="288032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283968" y="476672"/>
            <a:ext cx="4536504" cy="5866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E6D22-FC84-4192-919D-76BCCBB89E4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50825" y="476250"/>
            <a:ext cx="3841750" cy="28813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sz="1600" dirty="0" smtClean="0"/>
              <a:t>Kommende </a:t>
            </a:r>
            <a:r>
              <a:rPr lang="de-DE" sz="1600" dirty="0" smtClean="0"/>
              <a:t>Woche von Montag bis Donnerstag finden an der TU-Darmstadt wieder die Hochschulwahlen statt. </a:t>
            </a:r>
          </a:p>
          <a:p>
            <a:pPr>
              <a:lnSpc>
                <a:spcPct val="150000"/>
              </a:lnSpc>
            </a:pPr>
            <a:r>
              <a:rPr lang="de-DE" sz="1600" dirty="0" smtClean="0"/>
              <a:t>Ihr könnt Mittags wählen gehen und zwar in der Mensa Stadtmitte und auf der Lichtwiese im Hörsaalmedienzentrum</a:t>
            </a:r>
          </a:p>
          <a:p>
            <a:pPr>
              <a:lnSpc>
                <a:spcPct val="150000"/>
              </a:lnSpc>
            </a:pPr>
            <a:r>
              <a:rPr lang="de-DE" sz="1600" dirty="0" smtClean="0"/>
              <a:t/>
            </a:r>
            <a:br>
              <a:rPr lang="de-DE" sz="1600" dirty="0" smtClean="0"/>
            </a:br>
            <a:endParaRPr lang="de-DE" sz="1600" dirty="0" smtClean="0"/>
          </a:p>
          <a:p>
            <a:pPr>
              <a:lnSpc>
                <a:spcPct val="150000"/>
              </a:lnSpc>
            </a:pPr>
            <a:r>
              <a:rPr lang="de-DE" sz="1600" dirty="0" smtClean="0"/>
              <a:t>Dazu wollen wir euch einen kurzen Überblick geben wieso ihr wählen gehen solltet und wen ihr überhaupt wählen könnt.</a:t>
            </a:r>
          </a:p>
          <a:p>
            <a:pPr>
              <a:lnSpc>
                <a:spcPct val="150000"/>
              </a:lnSpc>
            </a:pPr>
            <a:r>
              <a:rPr lang="de-DE" sz="1600" dirty="0" smtClean="0"/>
              <a:t/>
            </a:r>
            <a:br>
              <a:rPr lang="de-DE" sz="1600" dirty="0" smtClean="0"/>
            </a:br>
            <a:endParaRPr lang="de-DE" sz="1600" dirty="0" smtClean="0"/>
          </a:p>
          <a:p>
            <a:pPr>
              <a:lnSpc>
                <a:spcPct val="150000"/>
              </a:lnSpc>
            </a:pPr>
            <a:r>
              <a:rPr lang="de-DE" sz="1600" dirty="0" smtClean="0"/>
              <a:t>Schenkt uns bitte für 3 Minuten eure Aufmerksamkeit.</a:t>
            </a:r>
          </a:p>
          <a:p>
            <a:pPr>
              <a:lnSpc>
                <a:spcPct val="150000"/>
              </a:lnSpc>
            </a:pPr>
            <a:endParaRPr lang="de-DE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1E6D22-FC84-4192-919D-76BCCBB89E4D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50825" y="476250"/>
            <a:ext cx="3841750" cy="28813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de-DE" dirty="0" smtClean="0"/>
              <a:t>Wenn </a:t>
            </a:r>
            <a:r>
              <a:rPr lang="de-DE" dirty="0" smtClean="0"/>
              <a:t>ihr wählen geht bekommt ihr 4 Zettel, da ihr 4 verschiedene Gremien wählen könnt</a:t>
            </a:r>
            <a:r>
              <a:rPr lang="de-DE" dirty="0" smtClean="0"/>
              <a:t>.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dirty="0" smtClean="0"/>
              <a:t>Im </a:t>
            </a:r>
            <a:r>
              <a:rPr lang="de-DE" b="1" dirty="0" smtClean="0"/>
              <a:t>Fachbereichsrat</a:t>
            </a:r>
            <a:r>
              <a:rPr lang="de-DE" dirty="0" smtClean="0"/>
              <a:t> (FBR) sitzen </a:t>
            </a:r>
            <a:r>
              <a:rPr lang="de-DE" dirty="0" err="1" smtClean="0"/>
              <a:t>Veterter</a:t>
            </a:r>
            <a:r>
              <a:rPr lang="de-DE" dirty="0" smtClean="0"/>
              <a:t> der Studierendenschaft, der Professoren, der </a:t>
            </a:r>
            <a:r>
              <a:rPr lang="de-DE" dirty="0" err="1" smtClean="0"/>
              <a:t>WiMis</a:t>
            </a:r>
            <a:r>
              <a:rPr lang="de-DE" dirty="0" smtClean="0"/>
              <a:t> und der Mitarbeiter zusammen und entscheiden über die wichtigste Belange am Fachbereich, wie zum Beispiel über die Verteilung der Gelder. Sie gestalten auch die Lehrpläne.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Der Fachbereichsrat (FBR) hat verschiedene Ausschüsse, wie zum Beispiel den </a:t>
            </a:r>
            <a:r>
              <a:rPr lang="de-DE" dirty="0" err="1" smtClean="0"/>
              <a:t>Prüfungausschus</a:t>
            </a:r>
            <a:r>
              <a:rPr lang="de-DE" dirty="0" smtClean="0"/>
              <a:t>, welcher rechtliche Entscheidungen treffen kann, wie unter anderen über die Aberkennung von Titel von Ministerinnen.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Der Fachbereichsrat entscheidet auch über neue Professuren am Fachbereich (FB).</a:t>
            </a:r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dirty="0" smtClean="0"/>
              <a:t>Der </a:t>
            </a:r>
            <a:r>
              <a:rPr lang="de-DE" b="1" dirty="0" err="1" smtClean="0"/>
              <a:t>Fachschaftsrat</a:t>
            </a:r>
            <a:r>
              <a:rPr lang="de-DE" dirty="0" smtClean="0"/>
              <a:t> (FSR) ist im Grunde die aktive Fachschaft.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Die Fachschaft (FS) setzt sich direkt  und aktiv für die Belange der Studierenden eines Fachbereichs ein und  kommuniziert zudem über Fachbereichsgrenzen hinweg mit anderen  Fachschaften. </a:t>
            </a:r>
          </a:p>
          <a:p>
            <a:pPr>
              <a:lnSpc>
                <a:spcPct val="150000"/>
              </a:lnSpc>
            </a:pPr>
            <a:endParaRPr lang="de-DE" b="1" dirty="0" smtClean="0"/>
          </a:p>
          <a:p>
            <a:pPr>
              <a:lnSpc>
                <a:spcPct val="150000"/>
              </a:lnSpc>
            </a:pPr>
            <a:r>
              <a:rPr lang="de-DE" b="1" dirty="0" smtClean="0"/>
              <a:t>Auf Fachbereichsebene könnt ihr einzelne Personen wählen. Selbstreden habt ihr so viele Stimmen, wie Personen zu wählen sind.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1E6D22-FC84-4192-919D-76BCCBB89E4D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50825" y="476250"/>
            <a:ext cx="3841750" cy="28813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dirty="0" smtClean="0"/>
              <a:t>Auf </a:t>
            </a:r>
            <a:r>
              <a:rPr lang="de-DE" b="1" dirty="0" smtClean="0"/>
              <a:t>universitärer Ebene </a:t>
            </a:r>
            <a:r>
              <a:rPr lang="de-DE" dirty="0" smtClean="0"/>
              <a:t>wählt ihr 15 Studierende in die </a:t>
            </a:r>
            <a:r>
              <a:rPr lang="de-DE" b="1" dirty="0" smtClean="0"/>
              <a:t>Universitätsversammlung</a:t>
            </a:r>
            <a:r>
              <a:rPr lang="de-DE" dirty="0" smtClean="0"/>
              <a:t> (UV), diese hat </a:t>
            </a:r>
            <a:r>
              <a:rPr lang="de-DE" dirty="0" err="1" smtClean="0"/>
              <a:t>insgesammt</a:t>
            </a:r>
            <a:r>
              <a:rPr lang="de-DE" dirty="0" smtClean="0"/>
              <a:t> 61 Sitze</a:t>
            </a:r>
            <a:r>
              <a:rPr lang="de-DE" dirty="0" smtClean="0"/>
              <a:t>.</a:t>
            </a:r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dirty="0" smtClean="0"/>
              <a:t>In der Universitätsversammlung werden die Grundsätze der TU bestimmt. Dazu gehören Stellungnahmen insbesondere zu Grundsatzfragen der Entwicklung der Universität, des Lehr- und Studienbetriebes und des wissen-</a:t>
            </a:r>
            <a:r>
              <a:rPr lang="de-DE" dirty="0" err="1" smtClean="0"/>
              <a:t>schaftlichen</a:t>
            </a:r>
            <a:r>
              <a:rPr lang="de-DE" dirty="0" smtClean="0"/>
              <a:t> Nachwuchses, sowie die Wahl einer Präsidentin oder eines Präsidenten und den </a:t>
            </a:r>
            <a:r>
              <a:rPr lang="de-DE" dirty="0" err="1" smtClean="0"/>
              <a:t>VizepräsidentInnen</a:t>
            </a:r>
            <a:r>
              <a:rPr lang="de-DE" dirty="0" smtClean="0"/>
              <a:t>. Im Februar 2013 wurde Präsident </a:t>
            </a:r>
            <a:r>
              <a:rPr lang="de-DE" dirty="0" err="1" smtClean="0"/>
              <a:t>Prömel</a:t>
            </a:r>
            <a:r>
              <a:rPr lang="de-DE" dirty="0" smtClean="0"/>
              <a:t> von der UV denkbar knapp im Amt für weitere 6 Jahre bestätigt. </a:t>
            </a:r>
            <a:endParaRPr lang="de-DE" dirty="0" smtClean="0"/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dirty="0" smtClean="0"/>
              <a:t>In der UV werden die 4 studentischen </a:t>
            </a:r>
            <a:r>
              <a:rPr lang="de-DE" dirty="0" err="1" smtClean="0"/>
              <a:t>SenatorInnen</a:t>
            </a:r>
            <a:r>
              <a:rPr lang="de-DE" dirty="0" smtClean="0"/>
              <a:t> gewählt. In den monatlichen Sitzungen werden die alltäglichen Geschicke der TU beraten und beschlossen.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1E6D22-FC84-4192-919D-76BCCBB89E4D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50825" y="476250"/>
            <a:ext cx="3841750" cy="28813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dirty="0" smtClean="0"/>
              <a:t>Die </a:t>
            </a:r>
            <a:r>
              <a:rPr lang="de-DE" dirty="0" smtClean="0"/>
              <a:t>Studierendeschaft ist eine selbständige Organisation </a:t>
            </a:r>
            <a:r>
              <a:rPr lang="de-DE" dirty="0" err="1" smtClean="0"/>
              <a:t>innherhalb</a:t>
            </a:r>
            <a:r>
              <a:rPr lang="de-DE" dirty="0" smtClean="0"/>
              <a:t> der Universität und hat daher eine eigene Struktur. </a:t>
            </a:r>
            <a:r>
              <a:rPr lang="de-DE" b="1" dirty="0" smtClean="0"/>
              <a:t>Das höchste Gremium der Studierendenschaft ist das Studierendenparlament (</a:t>
            </a:r>
            <a:r>
              <a:rPr lang="de-DE" b="1" dirty="0" err="1" smtClean="0"/>
              <a:t>StuPa</a:t>
            </a:r>
            <a:r>
              <a:rPr lang="de-DE" b="1" dirty="0" smtClean="0"/>
              <a:t>).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Es besteht aus 31 Studierenden und ist unter anderem für die Wahl und Abwahl des Allgemeinen Studierendenausschusses (</a:t>
            </a:r>
            <a:r>
              <a:rPr lang="de-DE" dirty="0" err="1" smtClean="0"/>
              <a:t>AStA</a:t>
            </a:r>
            <a:r>
              <a:rPr lang="de-DE" dirty="0" smtClean="0"/>
              <a:t>) und den Haushalt der Studierendenschaft zuständig.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Hier wird entschieden, was mit dem Anteil vom Semesterbeitrag an die Studierendenschaft (11,50 €) passiert</a:t>
            </a:r>
            <a:r>
              <a:rPr lang="de-DE" dirty="0" smtClean="0"/>
              <a:t>.</a:t>
            </a:r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b="1" dirty="0" smtClean="0"/>
              <a:t>Sowohl für die Universitätsversammlung als auch für das Studierendenparlament habt ihr jeweils eine Stimme und könnt damit eine der vier Listen wählen.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/>
            </a:r>
            <a:br>
              <a:rPr lang="de-DE" dirty="0" smtClean="0"/>
            </a:b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1E6D22-FC84-4192-919D-76BCCBB89E4D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50825" y="476250"/>
            <a:ext cx="3841750" cy="28813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Wenn ihr wählen geht bekommt ihr 4 Zettel, da ihr 4 verschiedene Gremien wählen könnt.</a:t>
            </a:r>
          </a:p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Im Fachbereichsrat (FBR) sitzen </a:t>
            </a:r>
            <a:r>
              <a:rPr lang="de-DE" dirty="0" err="1" smtClean="0"/>
              <a:t>Veterter</a:t>
            </a:r>
            <a:r>
              <a:rPr lang="de-DE" dirty="0" smtClean="0"/>
              <a:t> der Studierendenschaft, der Professoren, der </a:t>
            </a:r>
            <a:r>
              <a:rPr lang="de-DE" dirty="0" err="1" smtClean="0"/>
              <a:t>WiMis</a:t>
            </a:r>
            <a:r>
              <a:rPr lang="de-DE" dirty="0" smtClean="0"/>
              <a:t> und der Mitarbeiter zusammen und entscheiden über die wichtigste Belange am Fachbereich, wie zum Beispiel über die Verteilung der Gelder. Sie gestalten auch die Lehrpläne.</a:t>
            </a:r>
          </a:p>
          <a:p>
            <a:r>
              <a:rPr lang="de-DE" dirty="0" smtClean="0"/>
              <a:t>Der Fachbereichsrat (FBR) hat verschiedene Ausschüsse, wie zum Beispiel den </a:t>
            </a:r>
            <a:r>
              <a:rPr lang="de-DE" dirty="0" err="1" smtClean="0"/>
              <a:t>Prüfungausschus</a:t>
            </a:r>
            <a:r>
              <a:rPr lang="de-DE" dirty="0" smtClean="0"/>
              <a:t>, welcher rechtliche Entscheidungen treffen kann, wie unter anderen über die Aberkennung von Titel von Ministerinnen.</a:t>
            </a:r>
          </a:p>
          <a:p>
            <a:r>
              <a:rPr lang="de-DE" dirty="0" smtClean="0"/>
              <a:t>Der Fachbereichsrat entscheidet auch über neue Professuren am Fachbereich (FB).</a:t>
            </a:r>
          </a:p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Der </a:t>
            </a:r>
            <a:r>
              <a:rPr lang="de-DE" dirty="0" err="1" smtClean="0"/>
              <a:t>Fachschaftsrat</a:t>
            </a:r>
            <a:r>
              <a:rPr lang="de-DE" dirty="0" smtClean="0"/>
              <a:t> (FSR) ist im Grunde die aktive Fachschaft.</a:t>
            </a:r>
          </a:p>
          <a:p>
            <a:r>
              <a:rPr lang="de-DE" dirty="0" smtClean="0"/>
              <a:t>Die Fachschaft (FS) setzt sich direkt  und aktiv für die Belange der Studierenden eines Fachbereichs ein und  kommuniziert zudem über Fachbereichsgrenzen hinweg mit anderen  Fachschaften. </a:t>
            </a:r>
          </a:p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Auf Fachbereichsebene könnt ihr einzelne Personen wählen. Selbstreden habt ihr so viele Stimmen, wie Personen zu wählen sind.</a:t>
            </a:r>
          </a:p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Auf universitärer Ebene wählt ihr 15 Studierende in die Universitätsversammlung (UV), diese hat </a:t>
            </a:r>
            <a:r>
              <a:rPr lang="de-DE" dirty="0" err="1" smtClean="0"/>
              <a:t>insgesammt</a:t>
            </a:r>
            <a:r>
              <a:rPr lang="de-DE" dirty="0" smtClean="0"/>
              <a:t> 61 Sitze.</a:t>
            </a:r>
          </a:p>
          <a:p>
            <a:r>
              <a:rPr lang="de-DE" dirty="0" smtClean="0"/>
              <a:t>In der Universitätsversammlung werden die Grundsätze der TU bestimmt. Dazu gehören Stellungnahmen insbesondere zu Grundsatzfragen der Entwicklung der Universität, des Lehr- und Studienbetriebes und des wissen-</a:t>
            </a:r>
            <a:r>
              <a:rPr lang="de-DE" dirty="0" err="1" smtClean="0"/>
              <a:t>schaftlichen</a:t>
            </a:r>
            <a:r>
              <a:rPr lang="de-DE" dirty="0" smtClean="0"/>
              <a:t> Nachwuchses, sowie die Wahl einer Präsidentin oder eines Präsidenten und den </a:t>
            </a:r>
            <a:r>
              <a:rPr lang="de-DE" dirty="0" err="1" smtClean="0"/>
              <a:t>VizepräsidentInnen</a:t>
            </a:r>
            <a:r>
              <a:rPr lang="de-DE" dirty="0" smtClean="0"/>
              <a:t>. Im Februar 2013 wurde Präsident </a:t>
            </a:r>
            <a:r>
              <a:rPr lang="de-DE" dirty="0" err="1" smtClean="0"/>
              <a:t>Prömel</a:t>
            </a:r>
            <a:r>
              <a:rPr lang="de-DE" dirty="0" smtClean="0"/>
              <a:t> von der UV denkbar knapp im Amt für weitere 6 Jahre bestätigt. </a:t>
            </a:r>
          </a:p>
          <a:p>
            <a:r>
              <a:rPr lang="de-DE" dirty="0" smtClean="0"/>
              <a:t>In der UV werden die 4 studentischen </a:t>
            </a:r>
            <a:r>
              <a:rPr lang="de-DE" dirty="0" err="1" smtClean="0"/>
              <a:t>SenatorInnen</a:t>
            </a:r>
            <a:r>
              <a:rPr lang="de-DE" dirty="0" smtClean="0"/>
              <a:t> gewählt. In den monatlichen Sitzungen werden die alltäglichen Geschicke der TU beraten und beschlossen.</a:t>
            </a:r>
          </a:p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Die Studierendeschaft ist eine selbständige Organisation </a:t>
            </a:r>
            <a:r>
              <a:rPr lang="de-DE" dirty="0" err="1" smtClean="0"/>
              <a:t>innherhalb</a:t>
            </a:r>
            <a:r>
              <a:rPr lang="de-DE" dirty="0" smtClean="0"/>
              <a:t> der Universität und hat daher eine eigene Struktur. Das höchste Gremium der Studierendenschaft ist das Studierendenparlament (</a:t>
            </a:r>
            <a:r>
              <a:rPr lang="de-DE" dirty="0" err="1" smtClean="0"/>
              <a:t>StuPa</a:t>
            </a:r>
            <a:r>
              <a:rPr lang="de-DE" dirty="0" smtClean="0"/>
              <a:t>).</a:t>
            </a:r>
          </a:p>
          <a:p>
            <a:r>
              <a:rPr lang="de-DE" dirty="0" smtClean="0"/>
              <a:t>Es besteht aus 31 Studierenden und ist unter anderem für die Wahl und Abwahl des Allgemeinen Studierendenausschusses (</a:t>
            </a:r>
            <a:r>
              <a:rPr lang="de-DE" dirty="0" err="1" smtClean="0"/>
              <a:t>AStA</a:t>
            </a:r>
            <a:r>
              <a:rPr lang="de-DE" dirty="0" smtClean="0"/>
              <a:t>) und den Haushalt der Studierendenschaft zuständig.</a:t>
            </a:r>
          </a:p>
          <a:p>
            <a:r>
              <a:rPr lang="de-DE" dirty="0" smtClean="0"/>
              <a:t>Hier wird entschieden, was mit dem Anteil vom Semesterbeitrag an die Studierendenschaft (11,50 €) passiert.</a:t>
            </a:r>
          </a:p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Sowohl für die Universitätsversammlung als auch für das Studierendenparlament habt ihr jeweils eine Stimme und könnt damit eine der vier Listen wählen.</a:t>
            </a:r>
          </a:p>
          <a:p>
            <a:r>
              <a:rPr lang="de-DE" dirty="0" smtClean="0"/>
              <a:t/>
            </a:r>
            <a:br>
              <a:rPr lang="de-DE" dirty="0" smtClean="0"/>
            </a:b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1E6D22-FC84-4192-919D-76BCCBB89E4D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50825" y="476250"/>
            <a:ext cx="3841750" cy="28813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de-DE" b="1" dirty="0" smtClean="0"/>
              <a:t>Details </a:t>
            </a:r>
            <a:r>
              <a:rPr lang="de-DE" b="1" dirty="0" smtClean="0"/>
              <a:t>zu den einzelnen Punkten, für euch zum selbständigen Wiedergeben:</a:t>
            </a:r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b="1" dirty="0" smtClean="0"/>
              <a:t>RMV-Semesterticket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Das RMV-Semesterticket wurde vom Asta ausgehandelt und wird aus den Semesterbeiträgen bezahlt (110€ von den 202,20€).</a:t>
            </a:r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dirty="0" smtClean="0"/>
              <a:t>Der </a:t>
            </a:r>
            <a:r>
              <a:rPr lang="de-DE" b="1" dirty="0" smtClean="0"/>
              <a:t>Schlosskeller</a:t>
            </a:r>
            <a:r>
              <a:rPr lang="de-DE" dirty="0" smtClean="0"/>
              <a:t>, das </a:t>
            </a:r>
            <a:r>
              <a:rPr lang="de-DE" b="1" dirty="0" smtClean="0"/>
              <a:t>603qm</a:t>
            </a:r>
            <a:r>
              <a:rPr lang="de-DE" dirty="0" smtClean="0"/>
              <a:t> und auch die </a:t>
            </a:r>
            <a:r>
              <a:rPr lang="de-DE" b="1" dirty="0" smtClean="0"/>
              <a:t>Fahrradwerkstatt</a:t>
            </a:r>
            <a:r>
              <a:rPr lang="de-DE" dirty="0" smtClean="0"/>
              <a:t> sind Unternehmen/Gewerbe/Betriebe der </a:t>
            </a:r>
            <a:r>
              <a:rPr lang="de-DE" dirty="0" err="1" smtClean="0"/>
              <a:t>Studierdenschaft</a:t>
            </a:r>
            <a:r>
              <a:rPr lang="de-DE" dirty="0" smtClean="0"/>
              <a:t> und werden vom </a:t>
            </a:r>
            <a:r>
              <a:rPr lang="de-DE" dirty="0" err="1" smtClean="0"/>
              <a:t>AStA</a:t>
            </a:r>
            <a:r>
              <a:rPr lang="de-DE" dirty="0" smtClean="0"/>
              <a:t> beaufsichtigt.</a:t>
            </a:r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dirty="0" smtClean="0"/>
              <a:t>Die </a:t>
            </a:r>
            <a:r>
              <a:rPr lang="de-DE" b="1" dirty="0" smtClean="0"/>
              <a:t>mündliche </a:t>
            </a:r>
            <a:r>
              <a:rPr lang="de-DE" b="1" dirty="0" err="1" smtClean="0"/>
              <a:t>Ergänzungprüfung</a:t>
            </a:r>
            <a:r>
              <a:rPr lang="de-DE" b="1" dirty="0" smtClean="0"/>
              <a:t> </a:t>
            </a:r>
            <a:r>
              <a:rPr lang="de-DE" dirty="0" smtClean="0"/>
              <a:t>auch als vierter </a:t>
            </a:r>
            <a:r>
              <a:rPr lang="de-DE" dirty="0" smtClean="0"/>
              <a:t>Prüfungsversuch </a:t>
            </a:r>
            <a:r>
              <a:rPr lang="de-DE" dirty="0" smtClean="0"/>
              <a:t>bekannt, wurde von den </a:t>
            </a:r>
            <a:r>
              <a:rPr lang="de-DE" dirty="0" smtClean="0"/>
              <a:t>Studierenden </a:t>
            </a:r>
            <a:r>
              <a:rPr lang="de-DE" dirty="0" smtClean="0"/>
              <a:t>gefordert und gilt seit letzem Oktober. Nun kann jeder nach dem 3ten schriftlichen Prüfungsversuch eine 4te mündlich Prüfung ablegen.</a:t>
            </a:r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b="1" dirty="0" smtClean="0"/>
              <a:t>Kostenloser Eintritt ins Staatstheater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Seit einigen Jahren ist es für Studierende möglich kostenlos ins </a:t>
            </a:r>
            <a:r>
              <a:rPr lang="de-DE" dirty="0" err="1" smtClean="0"/>
              <a:t>darmstädter</a:t>
            </a:r>
            <a:r>
              <a:rPr lang="de-DE" dirty="0" smtClean="0"/>
              <a:t> Staatstheater zu gehen. Darüber haben alle Studierenden abstimmen können (in einer Urabstimmung) und der </a:t>
            </a:r>
            <a:r>
              <a:rPr lang="de-DE" dirty="0" err="1" smtClean="0"/>
              <a:t>AStA</a:t>
            </a:r>
            <a:r>
              <a:rPr lang="de-DE" dirty="0" smtClean="0"/>
              <a:t> hat dann in Folge dieser Abstimmung auf den Wunsch der </a:t>
            </a:r>
            <a:r>
              <a:rPr lang="de-DE" dirty="0" err="1" smtClean="0"/>
              <a:t>Studiernden</a:t>
            </a:r>
            <a:r>
              <a:rPr lang="de-DE" dirty="0" smtClean="0"/>
              <a:t> die Verträge mit dem Staatstheater ausgehandelt. 50ct vom Semesterbeitrag werden dafür verwendet.</a:t>
            </a:r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b="1" dirty="0" smtClean="0"/>
              <a:t>Berufung von Professuren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Studierende sitzen in allen </a:t>
            </a:r>
            <a:r>
              <a:rPr lang="de-DE" dirty="0" err="1" smtClean="0"/>
              <a:t>Berufungskomissionen</a:t>
            </a:r>
            <a:r>
              <a:rPr lang="de-DE" dirty="0" smtClean="0"/>
              <a:t> und wählen Bewerberinnen mit aus</a:t>
            </a:r>
            <a:r>
              <a:rPr lang="de-DE" dirty="0" smtClean="0"/>
              <a:t>.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1E6D22-FC84-4192-919D-76BCCBB89E4D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50825" y="476250"/>
            <a:ext cx="3841750" cy="28813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dirty="0" smtClean="0"/>
              <a:t>Hier </a:t>
            </a:r>
            <a:r>
              <a:rPr lang="de-DE" dirty="0" smtClean="0"/>
              <a:t>seht ihr die </a:t>
            </a:r>
            <a:r>
              <a:rPr lang="de-DE" b="1" dirty="0" smtClean="0"/>
              <a:t>Wahlbeteiligung im Jahr 2012 </a:t>
            </a:r>
            <a:r>
              <a:rPr lang="de-DE" dirty="0" smtClean="0"/>
              <a:t>nach den einzelnen Fachbereichen aufgeschlüsselt. </a:t>
            </a:r>
            <a:endParaRPr lang="de-DE" dirty="0" smtClean="0"/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dirty="0" smtClean="0"/>
              <a:t>Orange seht ihr die Geistes- und Sozialwissenschaften. Grün sind die Naturwissenschaften und in blau sind die Ingenieure dargestellt. Rechts ist in rot die durchschnittliche Wahlbeteiligung von 23% zu sehen.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Wie ihr sehen könnt ist unser Fachbereich ziemlich </a:t>
            </a:r>
            <a:r>
              <a:rPr lang="de-DE" i="1" dirty="0" smtClean="0"/>
              <a:t>gut/</a:t>
            </a:r>
            <a:r>
              <a:rPr lang="de-DE" i="1" dirty="0" err="1" smtClean="0"/>
              <a:t>durchschittlich</a:t>
            </a:r>
            <a:r>
              <a:rPr lang="de-DE" i="1" dirty="0" smtClean="0"/>
              <a:t>/</a:t>
            </a:r>
            <a:r>
              <a:rPr lang="de-DE" i="1" dirty="0" err="1" smtClean="0"/>
              <a:t>untgerdurchschnittlich</a:t>
            </a:r>
            <a:r>
              <a:rPr lang="de-DE" dirty="0" smtClean="0"/>
              <a:t> wählen gegangen.</a:t>
            </a:r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dirty="0" smtClean="0"/>
              <a:t>Wenn man nun aber mal die Y-Achse auf 100% setzt und sich mal anschaut </a:t>
            </a:r>
            <a:r>
              <a:rPr lang="de-DE" dirty="0" smtClean="0"/>
              <a:t>wie viele </a:t>
            </a:r>
            <a:r>
              <a:rPr lang="de-DE" dirty="0" smtClean="0"/>
              <a:t>Studierende nicht wählen gegangen sind….[weiter</a:t>
            </a:r>
            <a:r>
              <a:rPr lang="de-DE" dirty="0" smtClean="0"/>
              <a:t>]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1E6D22-FC84-4192-919D-76BCCBB89E4D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50825" y="476250"/>
            <a:ext cx="3841750" cy="28813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dirty="0" smtClean="0"/>
              <a:t>.. dann ist ganz deutlich zu sehen, dass bei der Wahlbeteiligung noch Platz nach oben ist.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Das wollen wir ändern.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1E6D22-FC84-4192-919D-76BCCBB89E4D}" type="slidenum">
              <a:rPr lang="de-DE" smtClean="0"/>
              <a:pPr/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50825" y="476250"/>
            <a:ext cx="3841750" cy="28813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b="1" dirty="0" smtClean="0"/>
              <a:t>Bitte geht wählen. </a:t>
            </a:r>
            <a:endParaRPr lang="de-DE" b="1" dirty="0" smtClean="0"/>
          </a:p>
          <a:p>
            <a:pPr>
              <a:lnSpc>
                <a:spcPct val="150000"/>
              </a:lnSpc>
            </a:pPr>
            <a:r>
              <a:rPr lang="de-DE" dirty="0" smtClean="0"/>
              <a:t>Nächste </a:t>
            </a:r>
            <a:r>
              <a:rPr lang="de-DE" dirty="0" smtClean="0"/>
              <a:t>Woche immer von 10:30 bis 14:00 Uhr sowohl in der Mensa Stadtmitte als auch im Hörsaal- und Medienzentrum an der Lichtwiese. </a:t>
            </a:r>
            <a:endParaRPr lang="de-DE" dirty="0" smtClean="0"/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b="1" dirty="0" smtClean="0"/>
              <a:t>Vergesst </a:t>
            </a:r>
            <a:r>
              <a:rPr lang="de-DE" b="1" dirty="0" smtClean="0"/>
              <a:t>euren Studienausweis nicht </a:t>
            </a:r>
            <a:r>
              <a:rPr lang="de-DE" dirty="0" smtClean="0"/>
              <a:t>und bring auch einen Personalausweis oder ähnliches (Führerschein, Pass) mit!</a:t>
            </a:r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dirty="0" smtClean="0"/>
              <a:t>Für </a:t>
            </a:r>
            <a:r>
              <a:rPr lang="de-DE" dirty="0" smtClean="0"/>
              <a:t>mehr </a:t>
            </a:r>
            <a:r>
              <a:rPr lang="de-DE" dirty="0" err="1" smtClean="0"/>
              <a:t>Infomationen</a:t>
            </a:r>
            <a:r>
              <a:rPr lang="de-DE" dirty="0" smtClean="0"/>
              <a:t> geht doch einfach auf die Asta-Homepage www.asta.tu-darmstadt.de/wahlen es ist auch immer möglich sich im Vorfeld über das Program der Listen zu informieren. (</a:t>
            </a:r>
            <a:r>
              <a:rPr lang="de-DE" dirty="0" err="1" smtClean="0"/>
              <a:t>Googelt</a:t>
            </a:r>
            <a:r>
              <a:rPr lang="de-DE" dirty="0" smtClean="0"/>
              <a:t> doch einfach oder lest mal einen der vielen Flyer</a:t>
            </a:r>
            <a:r>
              <a:rPr lang="de-DE" dirty="0" smtClean="0"/>
              <a:t>)</a:t>
            </a:r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dirty="0" smtClean="0"/>
              <a:t>Vielen Dank für eure Aufmerksamkeit</a:t>
            </a:r>
            <a:r>
              <a:rPr lang="de-DE" dirty="0" smtClean="0"/>
              <a:t>.</a:t>
            </a:r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dirty="0" smtClean="0"/>
              <a:t>[An Lehrende(n) gerichtet] Und auch ein Dankeschön an Sie, dass wir Ihnen 5 Minuten Ihrer Vorlesung haben </a:t>
            </a:r>
            <a:r>
              <a:rPr lang="de-DE" dirty="0" smtClean="0"/>
              <a:t>konnten.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1E6D22-FC84-4192-919D-76BCCBB89E4D}" type="slidenum">
              <a:rPr lang="de-DE" smtClean="0"/>
              <a:pPr/>
              <a:t>9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6563072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Hochschulwahl</a:t>
            </a:r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09.06.2013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09.06.2013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09.06.2013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6563072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09.06.2013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A54CD-BA9B-42DC-AC44-B9F0445DD87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0" y="1340768"/>
            <a:ext cx="9144000" cy="72008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 baseline="0">
          <a:solidFill>
            <a:schemeClr val="tx1"/>
          </a:solidFill>
          <a:latin typeface="FrontPage" pitchFamily="2" charset="0"/>
          <a:ea typeface="FrontPage" pitchFamily="2" charset="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FrontPage" pitchFamily="2" charset="0"/>
          <a:ea typeface="FrontPage" pitchFamily="2" charset="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FrontPage" pitchFamily="2" charset="0"/>
          <a:ea typeface="FrontPage" pitchFamily="2" charset="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FrontPage" pitchFamily="2" charset="0"/>
          <a:ea typeface="FrontPage" pitchFamily="2" charset="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FrontPage" pitchFamily="2" charset="0"/>
          <a:ea typeface="FrontPage" pitchFamily="2" charset="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FrontPage" pitchFamily="2" charset="0"/>
          <a:ea typeface="FrontPage" pitchFamily="2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4800" b="1" dirty="0" smtClean="0"/>
              <a:t>17. bis 20. Juni 2013</a:t>
            </a:r>
          </a:p>
          <a:p>
            <a:pPr marL="1588" indent="12700">
              <a:buNone/>
            </a:pPr>
            <a:r>
              <a:rPr lang="de-D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Jeden Tag von </a:t>
            </a:r>
            <a:r>
              <a:rPr lang="de-DE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10:30 bis 14:30 Uhr</a:t>
            </a:r>
            <a:r>
              <a:rPr lang="de-D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in der </a:t>
            </a:r>
            <a:r>
              <a:rPr lang="de-DE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Mensa Stadtmitte</a:t>
            </a:r>
            <a:r>
              <a:rPr lang="de-D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und </a:t>
            </a:r>
            <a:r>
              <a:rPr lang="de-DE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Hörsaal- &amp; Medienzentrum Lichtwiese</a:t>
            </a:r>
            <a:endParaRPr lang="de-DE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588" indent="12700">
              <a:buNone/>
            </a:pPr>
            <a:r>
              <a:rPr lang="de-D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de-D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de-D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Studien- und Lichtbildausweis mitbringen</a:t>
            </a:r>
          </a:p>
          <a:p>
            <a:endParaRPr lang="de-D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Hochschulwahlen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Gremien der TU Darmstadt</a:t>
            </a:r>
            <a:endParaRPr lang="de-DE" dirty="0"/>
          </a:p>
        </p:txBody>
      </p:sp>
      <p:pic>
        <p:nvPicPr>
          <p:cNvPr id="6" name="Grafik 5" descr="falcogremigram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772816"/>
            <a:ext cx="9144000" cy="3803384"/>
          </a:xfrm>
          <a:prstGeom prst="rect">
            <a:avLst/>
          </a:prstGeom>
        </p:spPr>
      </p:pic>
      <p:grpSp>
        <p:nvGrpSpPr>
          <p:cNvPr id="10" name="Gruppieren 9"/>
          <p:cNvGrpSpPr/>
          <p:nvPr/>
        </p:nvGrpSpPr>
        <p:grpSpPr>
          <a:xfrm>
            <a:off x="0" y="2852936"/>
            <a:ext cx="9144000" cy="3024336"/>
            <a:chOff x="0" y="2852936"/>
            <a:chExt cx="9144000" cy="3024336"/>
          </a:xfrm>
        </p:grpSpPr>
        <p:sp>
          <p:nvSpPr>
            <p:cNvPr id="7" name="Rechteck 6"/>
            <p:cNvSpPr/>
            <p:nvPr/>
          </p:nvSpPr>
          <p:spPr>
            <a:xfrm>
              <a:off x="4211960" y="2852936"/>
              <a:ext cx="4932040" cy="3024336"/>
            </a:xfrm>
            <a:prstGeom prst="rect">
              <a:avLst/>
            </a:prstGeom>
            <a:solidFill>
              <a:schemeClr val="bg1">
                <a:alpha val="7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0" y="4581128"/>
              <a:ext cx="4211960" cy="1296144"/>
            </a:xfrm>
            <a:prstGeom prst="rect">
              <a:avLst/>
            </a:prstGeom>
            <a:solidFill>
              <a:schemeClr val="bg1">
                <a:alpha val="7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2" name="Rechteck 11"/>
          <p:cNvSpPr/>
          <p:nvPr/>
        </p:nvSpPr>
        <p:spPr>
          <a:xfrm>
            <a:off x="0" y="4725144"/>
            <a:ext cx="4067944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327518" y="5429264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FrontPage" pitchFamily="2" charset="0"/>
                <a:ea typeface="FrontPage" pitchFamily="2" charset="0"/>
              </a:rPr>
              <a:t>Personenwahl</a:t>
            </a:r>
            <a:endParaRPr lang="de-DE" sz="2400" b="1" dirty="0">
              <a:latin typeface="FrontPage" pitchFamily="2" charset="0"/>
              <a:ea typeface="FrontPage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Gremien der TU Darmstadt</a:t>
            </a:r>
            <a:endParaRPr lang="de-DE" dirty="0"/>
          </a:p>
        </p:txBody>
      </p:sp>
      <p:pic>
        <p:nvPicPr>
          <p:cNvPr id="6" name="Grafik 5" descr="falcogremigram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772816"/>
            <a:ext cx="9144000" cy="3803384"/>
          </a:xfrm>
          <a:prstGeom prst="rect">
            <a:avLst/>
          </a:prstGeom>
        </p:spPr>
      </p:pic>
      <p:grpSp>
        <p:nvGrpSpPr>
          <p:cNvPr id="2" name="Gruppieren 9"/>
          <p:cNvGrpSpPr/>
          <p:nvPr/>
        </p:nvGrpSpPr>
        <p:grpSpPr>
          <a:xfrm>
            <a:off x="0" y="2852936"/>
            <a:ext cx="9144000" cy="3024336"/>
            <a:chOff x="0" y="2852936"/>
            <a:chExt cx="9144000" cy="3024336"/>
          </a:xfrm>
        </p:grpSpPr>
        <p:sp>
          <p:nvSpPr>
            <p:cNvPr id="7" name="Rechteck 6"/>
            <p:cNvSpPr/>
            <p:nvPr/>
          </p:nvSpPr>
          <p:spPr>
            <a:xfrm>
              <a:off x="7164288" y="2852936"/>
              <a:ext cx="1979712" cy="3024336"/>
            </a:xfrm>
            <a:prstGeom prst="rect">
              <a:avLst/>
            </a:prstGeom>
            <a:solidFill>
              <a:schemeClr val="bg1">
                <a:alpha val="7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0" y="2852936"/>
              <a:ext cx="4211960" cy="1728192"/>
            </a:xfrm>
            <a:prstGeom prst="rect">
              <a:avLst/>
            </a:prstGeom>
            <a:solidFill>
              <a:schemeClr val="bg1">
                <a:alpha val="7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0" name="Rechteck 9"/>
          <p:cNvSpPr/>
          <p:nvPr/>
        </p:nvSpPr>
        <p:spPr>
          <a:xfrm>
            <a:off x="0" y="4725144"/>
            <a:ext cx="4067944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4037734" y="5429264"/>
            <a:ext cx="49634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FrontPage"/>
              </a:rPr>
              <a:t>Listenwahl</a:t>
            </a:r>
            <a:r>
              <a:rPr lang="de-DE" sz="2400" dirty="0" smtClean="0">
                <a:latin typeface="FrontPage"/>
              </a:rPr>
              <a:t>:</a:t>
            </a:r>
            <a:br>
              <a:rPr lang="de-DE" sz="2400" dirty="0" smtClean="0">
                <a:latin typeface="FrontPage"/>
              </a:rPr>
            </a:br>
            <a:r>
              <a:rPr lang="de-DE" sz="2400" dirty="0" smtClean="0">
                <a:latin typeface="FrontPage"/>
              </a:rPr>
              <a:t>Fachwerk		Jusos </a:t>
            </a:r>
          </a:p>
          <a:p>
            <a:r>
              <a:rPr lang="de-DE" sz="2400" dirty="0" smtClean="0">
                <a:latin typeface="FrontPage"/>
              </a:rPr>
              <a:t>Campusgrüne	</a:t>
            </a:r>
            <a:r>
              <a:rPr lang="de-DE" sz="2400" dirty="0" err="1" smtClean="0">
                <a:latin typeface="FrontPage"/>
              </a:rPr>
              <a:t>ing</a:t>
            </a:r>
            <a:r>
              <a:rPr lang="de-DE" sz="2400" dirty="0" smtClean="0">
                <a:latin typeface="FrontPage"/>
              </a:rPr>
              <a:t>+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Gremien der TU Darmstadt</a:t>
            </a:r>
            <a:endParaRPr lang="de-DE" dirty="0"/>
          </a:p>
        </p:txBody>
      </p:sp>
      <p:pic>
        <p:nvPicPr>
          <p:cNvPr id="6" name="Grafik 5" descr="falcogremigram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772816"/>
            <a:ext cx="9144000" cy="3803384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0" y="2852936"/>
            <a:ext cx="7092280" cy="3024336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4725144"/>
            <a:ext cx="4067944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4037734" y="5429264"/>
            <a:ext cx="49634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FrontPage"/>
              </a:rPr>
              <a:t>Listenwahl</a:t>
            </a:r>
            <a:r>
              <a:rPr lang="de-DE" sz="2400" dirty="0" smtClean="0">
                <a:latin typeface="FrontPage"/>
              </a:rPr>
              <a:t>:</a:t>
            </a:r>
            <a:br>
              <a:rPr lang="de-DE" sz="2400" dirty="0" smtClean="0">
                <a:latin typeface="FrontPage"/>
              </a:rPr>
            </a:br>
            <a:r>
              <a:rPr lang="de-DE" sz="2400" dirty="0" smtClean="0">
                <a:latin typeface="FrontPage"/>
              </a:rPr>
              <a:t>Fachwerk		Jusos </a:t>
            </a:r>
          </a:p>
          <a:p>
            <a:r>
              <a:rPr lang="de-DE" sz="2400" dirty="0" smtClean="0">
                <a:latin typeface="FrontPage"/>
              </a:rPr>
              <a:t>Campusgrüne	</a:t>
            </a:r>
            <a:r>
              <a:rPr lang="de-DE" sz="2400" dirty="0" err="1" smtClean="0">
                <a:latin typeface="FrontPage"/>
              </a:rPr>
              <a:t>ing</a:t>
            </a:r>
            <a:r>
              <a:rPr lang="de-DE" sz="2400" dirty="0" smtClean="0">
                <a:latin typeface="FrontPage"/>
              </a:rPr>
              <a:t>+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Gremien der TU Darmstadt</a:t>
            </a:r>
            <a:endParaRPr lang="de-DE" dirty="0"/>
          </a:p>
        </p:txBody>
      </p:sp>
      <p:pic>
        <p:nvPicPr>
          <p:cNvPr id="6" name="Grafik 5" descr="falcogremigram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772816"/>
            <a:ext cx="9144000" cy="3803384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0" y="4725144"/>
            <a:ext cx="4067944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4037734" y="5429264"/>
            <a:ext cx="49634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FrontPage"/>
              </a:rPr>
              <a:t>Listenwahl</a:t>
            </a:r>
            <a:r>
              <a:rPr lang="de-DE" sz="2400" dirty="0" smtClean="0">
                <a:latin typeface="FrontPage"/>
              </a:rPr>
              <a:t>:</a:t>
            </a:r>
            <a:br>
              <a:rPr lang="de-DE" sz="2400" dirty="0" smtClean="0">
                <a:latin typeface="FrontPage"/>
              </a:rPr>
            </a:br>
            <a:r>
              <a:rPr lang="de-DE" sz="2400" dirty="0" smtClean="0">
                <a:latin typeface="FrontPage"/>
              </a:rPr>
              <a:t>Fachwerk		Jusos </a:t>
            </a:r>
          </a:p>
          <a:p>
            <a:r>
              <a:rPr lang="de-DE" sz="2400" dirty="0" smtClean="0">
                <a:latin typeface="FrontPage"/>
              </a:rPr>
              <a:t>Campusgrüne	</a:t>
            </a:r>
            <a:r>
              <a:rPr lang="de-DE" sz="2400" dirty="0" err="1" smtClean="0">
                <a:latin typeface="FrontPage"/>
              </a:rPr>
              <a:t>ing</a:t>
            </a:r>
            <a:r>
              <a:rPr lang="de-DE" sz="2400" dirty="0" smtClean="0">
                <a:latin typeface="FrontPage"/>
              </a:rPr>
              <a:t>+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18" y="5429264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FrontPage" pitchFamily="2" charset="0"/>
                <a:ea typeface="FrontPage" pitchFamily="2" charset="0"/>
              </a:rPr>
              <a:t>Personenwahl</a:t>
            </a:r>
            <a:endParaRPr lang="de-DE" sz="2400" b="1" dirty="0">
              <a:latin typeface="FrontPage" pitchFamily="2" charset="0"/>
              <a:ea typeface="FrontPage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600200"/>
            <a:ext cx="4829180" cy="4525963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RMV- </a:t>
            </a:r>
            <a:r>
              <a:rPr lang="de-DE" dirty="0" err="1" smtClean="0"/>
              <a:t>Semesterricket</a:t>
            </a:r>
            <a:endParaRPr lang="de-DE" dirty="0" smtClean="0"/>
          </a:p>
          <a:p>
            <a:r>
              <a:rPr lang="de-DE" dirty="0" smtClean="0"/>
              <a:t>Schlosskeller</a:t>
            </a:r>
          </a:p>
          <a:p>
            <a:r>
              <a:rPr lang="de-DE" dirty="0" smtClean="0"/>
              <a:t>603qm</a:t>
            </a:r>
          </a:p>
          <a:p>
            <a:r>
              <a:rPr lang="de-DE" dirty="0" smtClean="0"/>
              <a:t>Fahrradwerkstatt</a:t>
            </a:r>
          </a:p>
          <a:p>
            <a:r>
              <a:rPr lang="de-DE" dirty="0" smtClean="0"/>
              <a:t>mündliche Ergänzungsprüfung</a:t>
            </a:r>
          </a:p>
          <a:p>
            <a:r>
              <a:rPr lang="de-DE" dirty="0" smtClean="0"/>
              <a:t>Kostenloser Eintritt ins Staatstheater</a:t>
            </a:r>
          </a:p>
          <a:p>
            <a:r>
              <a:rPr lang="de-DE" dirty="0" smtClean="0"/>
              <a:t>Berufung von Professur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Wieso wählen?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Wahlbeteiligung 2012</a:t>
            </a:r>
            <a:endParaRPr lang="de-DE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0" y="1412776"/>
          <a:ext cx="9144000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Wahlbeteiligung 2012</a:t>
            </a:r>
            <a:endParaRPr lang="de-DE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0" y="1412776"/>
          <a:ext cx="9144000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9361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4800" b="1" dirty="0" smtClean="0"/>
              <a:t>17. bis 20. Juni 2013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Hochschulwahlen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611560" y="6165304"/>
            <a:ext cx="74487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88" indent="12700" algn="ctr">
              <a:buNone/>
            </a:pPr>
            <a:r>
              <a:rPr lang="de-DE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Studien- und Lichtbildausweis mitbringen</a:t>
            </a:r>
          </a:p>
          <a:p>
            <a:endParaRPr lang="de-DE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Picture 2" descr="C:\Users\paul\Dropbox\Public\studierendenschaft\wahlen_bildschir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4" y="1562700"/>
            <a:ext cx="8143900" cy="45809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605</Words>
  <Application>Microsoft Office PowerPoint</Application>
  <PresentationFormat>Bildschirmpräsentation (4:3)</PresentationFormat>
  <Paragraphs>120</Paragraphs>
  <Slides>9</Slides>
  <Notes>9</Notes>
  <HiddenSlides>5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Larissa-Design</vt:lpstr>
      <vt:lpstr>Hochschulwahlen</vt:lpstr>
      <vt:lpstr>Gremien der TU Darmstadt</vt:lpstr>
      <vt:lpstr>Gremien der TU Darmstadt</vt:lpstr>
      <vt:lpstr>Gremien der TU Darmstadt</vt:lpstr>
      <vt:lpstr>Gremien der TU Darmstadt</vt:lpstr>
      <vt:lpstr>Wieso wählen?</vt:lpstr>
      <vt:lpstr>Wahlbeteiligung 2012</vt:lpstr>
      <vt:lpstr>Wahlbeteiligung 2012</vt:lpstr>
      <vt:lpstr>Hochschulwahlen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Johanna Saary</dc:creator>
  <cp:lastModifiedBy>paul</cp:lastModifiedBy>
  <cp:revision>82</cp:revision>
  <dcterms:created xsi:type="dcterms:W3CDTF">2013-05-07T15:42:23Z</dcterms:created>
  <dcterms:modified xsi:type="dcterms:W3CDTF">2013-06-09T14:55:03Z</dcterms:modified>
</cp:coreProperties>
</file>